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04" r:id="rId2"/>
    <p:sldId id="308" r:id="rId3"/>
    <p:sldId id="9956" r:id="rId4"/>
    <p:sldId id="865" r:id="rId5"/>
    <p:sldId id="9970" r:id="rId6"/>
    <p:sldId id="9971" r:id="rId7"/>
    <p:sldId id="9972" r:id="rId8"/>
    <p:sldId id="9973" r:id="rId9"/>
    <p:sldId id="9974" r:id="rId10"/>
    <p:sldId id="9975" r:id="rId11"/>
    <p:sldId id="9976" r:id="rId12"/>
    <p:sldId id="9977" r:id="rId13"/>
    <p:sldId id="9978" r:id="rId14"/>
    <p:sldId id="9979" r:id="rId15"/>
    <p:sldId id="9980" r:id="rId16"/>
    <p:sldId id="9981" r:id="rId17"/>
    <p:sldId id="9982" r:id="rId18"/>
    <p:sldId id="9984" r:id="rId19"/>
    <p:sldId id="9985" r:id="rId20"/>
    <p:sldId id="9983" r:id="rId21"/>
    <p:sldId id="9986" r:id="rId22"/>
    <p:sldId id="9987" r:id="rId23"/>
    <p:sldId id="9914" r:id="rId24"/>
    <p:sldId id="9988" r:id="rId25"/>
    <p:sldId id="9989" r:id="rId26"/>
    <p:sldId id="9913" r:id="rId27"/>
    <p:sldId id="9946" r:id="rId28"/>
    <p:sldId id="9917" r:id="rId29"/>
    <p:sldId id="9990" r:id="rId30"/>
    <p:sldId id="9991" r:id="rId31"/>
    <p:sldId id="9992" r:id="rId32"/>
    <p:sldId id="9915" r:id="rId33"/>
    <p:sldId id="9918" r:id="rId34"/>
    <p:sldId id="9920" r:id="rId35"/>
    <p:sldId id="9993" r:id="rId36"/>
    <p:sldId id="9916" r:id="rId37"/>
    <p:sldId id="9922" r:id="rId38"/>
    <p:sldId id="9923" r:id="rId39"/>
    <p:sldId id="9924" r:id="rId40"/>
    <p:sldId id="9995" r:id="rId41"/>
    <p:sldId id="9997" r:id="rId42"/>
    <p:sldId id="9996" r:id="rId43"/>
    <p:sldId id="9998" r:id="rId44"/>
    <p:sldId id="9999" r:id="rId45"/>
    <p:sldId id="9969" r:id="rId46"/>
    <p:sldId id="6029" r:id="rId47"/>
    <p:sldId id="6031" r:id="rId48"/>
    <p:sldId id="6034" r:id="rId49"/>
  </p:sldIdLst>
  <p:sldSz cx="9144000" cy="5143500" type="screen16x9"/>
  <p:notesSz cx="6858000" cy="9144000"/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435CC8"/>
    <a:srgbClr val="FFC600"/>
    <a:srgbClr val="1F2B88"/>
    <a:srgbClr val="FFC000"/>
    <a:srgbClr val="242C52"/>
    <a:srgbClr val="6880B1"/>
    <a:srgbClr val="FFBB0A"/>
    <a:srgbClr val="FFC102"/>
    <a:srgbClr val="1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87991"/>
  </p:normalViewPr>
  <p:slideViewPr>
    <p:cSldViewPr snapToGrid="0" snapToObjects="1">
      <p:cViewPr varScale="1">
        <p:scale>
          <a:sx n="127" d="100"/>
          <a:sy n="127" d="100"/>
        </p:scale>
        <p:origin x="1136" y="184"/>
      </p:cViewPr>
      <p:guideLst>
        <p:guide orient="horz" pos="161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product/tke?from=10680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626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>
              <a:ea typeface="宋体" charset="-122"/>
            </a:endParaRPr>
          </a:p>
          <a:p>
            <a:pPr eaLnBrk="1" hangingPunct="1"/>
            <a:r>
              <a:rPr lang="zh-CN" altLang="en-US" dirty="0">
                <a:ea typeface="宋体" charset="-122"/>
              </a:rPr>
              <a:t>小结	</a:t>
            </a:r>
            <a:r>
              <a:rPr lang="en-US" altLang="zh-CN" dirty="0">
                <a:ea typeface="宋体" charset="-122"/>
              </a:rPr>
              <a:t>356</a:t>
            </a:r>
          </a:p>
          <a:p>
            <a:pPr eaLnBrk="1" hangingPunct="1"/>
            <a:r>
              <a:rPr lang="zh-CN" altLang="en-US" dirty="0">
                <a:ea typeface="宋体" charset="-122"/>
              </a:rPr>
              <a:t>思考题	</a:t>
            </a:r>
            <a:r>
              <a:rPr lang="en-US" altLang="zh-CN" dirty="0">
                <a:ea typeface="宋体" charset="-122"/>
              </a:rPr>
              <a:t>357</a:t>
            </a:r>
          </a:p>
          <a:p>
            <a:pPr eaLnBrk="1" hangingPunct="1"/>
            <a:endParaRPr lang="en-US" altLang="zh-CN" dirty="0">
              <a:ea typeface="宋体" charset="-122"/>
            </a:endParaRPr>
          </a:p>
          <a:p>
            <a:pPr eaLnBrk="1" hangingPunct="1"/>
            <a:r>
              <a:rPr lang="en-US" altLang="zh-CN" dirty="0">
                <a:ea typeface="宋体" charset="-122"/>
              </a:rPr>
              <a:t>【</a:t>
            </a:r>
            <a:r>
              <a:rPr lang="zh-CN" altLang="en-US" dirty="0">
                <a:ea typeface="宋体" charset="-122"/>
              </a:rPr>
              <a:t>实验</a:t>
            </a:r>
            <a:r>
              <a:rPr lang="en-US" altLang="zh-CN" dirty="0">
                <a:ea typeface="宋体" charset="-122"/>
              </a:rPr>
              <a:t>8】</a:t>
            </a:r>
            <a:r>
              <a:rPr lang="en" altLang="zh-CN" dirty="0" err="1">
                <a:ea typeface="宋体" charset="-122"/>
              </a:rPr>
              <a:t>Jenkins+Docker</a:t>
            </a:r>
            <a:r>
              <a:rPr lang="zh-CN" altLang="en-US" dirty="0">
                <a:ea typeface="宋体" charset="-122"/>
              </a:rPr>
              <a:t>实现</a:t>
            </a:r>
            <a:r>
              <a:rPr lang="en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应用的持续构建	</a:t>
            </a:r>
            <a:r>
              <a:rPr lang="en-US" altLang="zh-CN" dirty="0">
                <a:ea typeface="宋体" charset="-122"/>
              </a:rPr>
              <a:t>357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8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Pod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是</a:t>
            </a: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Kubernetes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中的最小调度单元，一个</a:t>
            </a: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Pod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封装一个容器（也可以封装多个容器），</a:t>
            </a: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Pod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里的容器共享存储、网络等。也就是说，可以把整个</a:t>
            </a: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pod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看作虚拟机，然后每个容器相当于运行在虚拟机的进程。同一个</a:t>
            </a: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pod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里的所有容器都被统一安排和调度。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Kubelet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处理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Master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下发到本节点的任务，管理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及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中的</a:t>
            </a:r>
            <a:r>
              <a:rPr lang="zh-CN" altLang="en-US" b="0" i="0" u="none" strike="noStrike" dirty="0">
                <a:solidFill>
                  <a:srgbClr val="00A4F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容器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kumimoji="1" lang="en" altLang="zh-CN" dirty="0" err="1"/>
              <a:t>Kube</a:t>
            </a:r>
            <a:r>
              <a:rPr kumimoji="1" lang="en" altLang="zh-CN" dirty="0"/>
              <a:t>-proxy</a:t>
            </a:r>
            <a:r>
              <a:rPr kumimoji="1" lang="zh-CN" altLang="en-US" dirty="0"/>
              <a:t>是一个简单的网络代理和负载均衡器，实现了内部从</a:t>
            </a:r>
            <a:r>
              <a:rPr kumimoji="1" lang="en" altLang="zh-CN" dirty="0"/>
              <a:t>Pod</a:t>
            </a:r>
            <a:r>
              <a:rPr kumimoji="1" lang="zh-CN" altLang="en-US" dirty="0"/>
              <a:t>到</a:t>
            </a:r>
            <a:r>
              <a:rPr kumimoji="1" lang="en" altLang="zh-CN" dirty="0"/>
              <a:t>Service</a:t>
            </a:r>
            <a:r>
              <a:rPr kumimoji="1" lang="zh-CN" altLang="en-US" dirty="0"/>
              <a:t>和外部的从</a:t>
            </a:r>
            <a:r>
              <a:rPr kumimoji="1" lang="en" altLang="zh-CN" dirty="0" err="1"/>
              <a:t>NodePort</a:t>
            </a:r>
            <a:r>
              <a:rPr kumimoji="1" lang="zh-CN" altLang="en-US" dirty="0"/>
              <a:t>向</a:t>
            </a:r>
            <a:r>
              <a:rPr kumimoji="1" lang="en" altLang="zh-CN" dirty="0"/>
              <a:t>Service</a:t>
            </a:r>
            <a:r>
              <a:rPr kumimoji="1" lang="zh-CN" altLang="en-US" dirty="0"/>
              <a:t>的访问，监听 </a:t>
            </a:r>
            <a:r>
              <a:rPr kumimoji="1" lang="en" altLang="zh-CN" dirty="0"/>
              <a:t>API server </a:t>
            </a:r>
            <a:r>
              <a:rPr kumimoji="1" lang="zh-CN" altLang="en-US" dirty="0"/>
              <a:t>中 </a:t>
            </a:r>
            <a:r>
              <a:rPr kumimoji="1" lang="en" altLang="zh-CN" dirty="0"/>
              <a:t>service </a:t>
            </a:r>
            <a:r>
              <a:rPr kumimoji="1" lang="zh-CN" altLang="en-US" dirty="0"/>
              <a:t>和 </a:t>
            </a:r>
            <a:r>
              <a:rPr kumimoji="1" lang="en" altLang="zh-CN" dirty="0"/>
              <a:t>endpoint </a:t>
            </a:r>
            <a:r>
              <a:rPr kumimoji="1" lang="zh-CN" altLang="en-US" dirty="0"/>
              <a:t>的变化情况，并通过 </a:t>
            </a:r>
            <a:r>
              <a:rPr kumimoji="1" lang="en" altLang="zh-CN" dirty="0"/>
              <a:t>iptables </a:t>
            </a:r>
            <a:r>
              <a:rPr kumimoji="1" lang="zh-CN" altLang="en-US" dirty="0"/>
              <a:t>等来为服务配置负载均衡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34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036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为了提高测试基础设施的运维效率，</a:t>
            </a:r>
            <a:r>
              <a:rPr lang="en-US" altLang="zh-CN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Testinfra</a:t>
            </a:r>
            <a:r>
              <a:rPr lang="en-US" altLang="zh-CN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-US" altLang="zh-CN" sz="1200" dirty="0">
                <a:solidFill>
                  <a:srgbClr val="E3823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Molecule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200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Serverspec</a:t>
            </a:r>
            <a:r>
              <a:rPr lang="en-US" altLang="zh-CN" sz="1200" dirty="0">
                <a:solidFill>
                  <a:srgbClr val="E3823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等类似，可以通过与工具无关的描述方式来验证基础设施的正确性，并能与 </a:t>
            </a:r>
            <a:r>
              <a:rPr lang="en-US" altLang="zh-CN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Ansible 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Nagios 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 </a:t>
            </a:r>
            <a:r>
              <a:rPr lang="en-US" altLang="zh-CN" sz="1200" dirty="0" err="1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unittest</a:t>
            </a:r>
            <a:r>
              <a:rPr lang="en-US" altLang="zh-CN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集成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14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为了提高测试基础设施的运维效率，</a:t>
            </a:r>
            <a:r>
              <a:rPr lang="en-US" altLang="zh-CN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Testinfra</a:t>
            </a:r>
            <a:r>
              <a:rPr lang="en-US" altLang="zh-CN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-US" altLang="zh-CN" sz="1200" dirty="0">
                <a:solidFill>
                  <a:srgbClr val="E3823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Molecule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200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Serverspec</a:t>
            </a:r>
            <a:r>
              <a:rPr lang="en-US" altLang="zh-CN" sz="1200" dirty="0">
                <a:solidFill>
                  <a:srgbClr val="E3823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等类似，可以通过与工具无关的描述方式来验证基础设施的正确性，并能与 </a:t>
            </a:r>
            <a:r>
              <a:rPr lang="en-US" altLang="zh-CN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Ansible 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Nagios 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 </a:t>
            </a:r>
            <a:r>
              <a:rPr lang="en-US" altLang="zh-CN" sz="1200" dirty="0" err="1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unittest</a:t>
            </a:r>
            <a:r>
              <a:rPr lang="en-US" altLang="zh-CN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集成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4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重点学习内容，可以通过留实操作业或提问的方式，巩固学习成果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1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每课</a:t>
            </a:r>
            <a:r>
              <a:rPr lang="zh-CN" altLang="en-US" sz="12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结束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时使用“以上是本节课的内容”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这一章讲到这里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6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1AA72A-FE2F-1F7F-B206-0A8214FA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2308"/>
          <a:stretch/>
        </p:blipFill>
        <p:spPr>
          <a:xfrm>
            <a:off x="-2" y="6976"/>
            <a:ext cx="9144002" cy="5136524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628650" y="3333947"/>
            <a:ext cx="78867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628650" y="2092075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8" name="组合 10"/>
          <p:cNvGrpSpPr/>
          <p:nvPr userDrawn="1"/>
        </p:nvGrpSpPr>
        <p:grpSpPr>
          <a:xfrm>
            <a:off x="628651" y="1905306"/>
            <a:ext cx="4936937" cy="1363896"/>
            <a:chOff x="2666198" y="2543397"/>
            <a:chExt cx="7199697" cy="1316333"/>
          </a:xfrm>
        </p:grpSpPr>
        <p:cxnSp>
          <p:nvCxnSpPr>
            <p:cNvPr id="9" name="直线连接符 8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628650" y="4357416"/>
            <a:ext cx="7886700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7E0749-825C-807E-623C-309EBA421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企业服务VI系统-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73"/>
            <a:ext cx="9144000" cy="5200855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2485330" y="1907549"/>
            <a:ext cx="4173344" cy="1338513"/>
            <a:chOff x="2666197" y="2543397"/>
            <a:chExt cx="7199698" cy="1784684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7" y="4328081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8"/>
          <p:cNvSpPr>
            <a:spLocks noGrp="1"/>
          </p:cNvSpPr>
          <p:nvPr>
            <p:ph type="title"/>
          </p:nvPr>
        </p:nvSpPr>
        <p:spPr>
          <a:xfrm>
            <a:off x="688206" y="2074664"/>
            <a:ext cx="7886700" cy="99417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65548" y="-62094"/>
            <a:ext cx="9209548" cy="5205594"/>
          </a:xfrm>
          <a:prstGeom prst="rect">
            <a:avLst/>
          </a:prstGeom>
          <a:solidFill>
            <a:srgbClr val="202B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389965" y="3455341"/>
            <a:ext cx="8125385" cy="5329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n>
                  <a:noFill/>
                </a:ln>
                <a:solidFill>
                  <a:srgbClr val="FFE1A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389965" y="2092075"/>
            <a:ext cx="8125385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389965" y="4357416"/>
            <a:ext cx="8125385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pic>
        <p:nvPicPr>
          <p:cNvPr id="11" name="图片 10" descr="方块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91" y="516282"/>
            <a:ext cx="6887024" cy="414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7" name="图片 6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4314"/>
            <a:ext cx="9144000" cy="9076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275" y="2124075"/>
            <a:ext cx="7029450" cy="895350"/>
          </a:xfrm>
          <a:prstGeom prst="rect">
            <a:avLst/>
          </a:prstGeom>
        </p:spPr>
      </p:pic>
      <p:sp>
        <p:nvSpPr>
          <p:cNvPr id="27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7275" y="1146724"/>
            <a:ext cx="6524474" cy="1954701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FA967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02B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2900" indent="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None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2pPr>
            <a:lvl3pPr marL="8572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3pPr>
            <a:lvl4pPr marL="12001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4pPr>
            <a:lvl5pPr marL="15430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86810" y="357173"/>
            <a:ext cx="1058582" cy="341703"/>
            <a:chOff x="-86810" y="357173"/>
            <a:chExt cx="1058582" cy="341703"/>
          </a:xfrm>
        </p:grpSpPr>
        <p:sp>
          <p:nvSpPr>
            <p:cNvPr id="32" name="圆角矩形 31"/>
            <p:cNvSpPr/>
            <p:nvPr userDrawn="1"/>
          </p:nvSpPr>
          <p:spPr>
            <a:xfrm>
              <a:off x="-86810" y="357173"/>
              <a:ext cx="742758" cy="341703"/>
            </a:xfrm>
            <a:prstGeom prst="roundRect">
              <a:avLst>
                <a:gd name="adj" fmla="val 10047"/>
              </a:avLst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1D242E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3" name="燕尾形 32"/>
            <p:cNvSpPr/>
            <p:nvPr userDrawn="1"/>
          </p:nvSpPr>
          <p:spPr>
            <a:xfrm>
              <a:off x="709555" y="357173"/>
              <a:ext cx="262217" cy="341703"/>
            </a:xfrm>
            <a:prstGeom prst="chevron">
              <a:avLst/>
            </a:prstGeom>
            <a:solidFill>
              <a:srgbClr val="CFA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4" name="燕尾形 33"/>
            <p:cNvSpPr/>
            <p:nvPr userDrawn="1"/>
          </p:nvSpPr>
          <p:spPr>
            <a:xfrm>
              <a:off x="524839" y="357173"/>
              <a:ext cx="262217" cy="341703"/>
            </a:xfrm>
            <a:prstGeom prst="chevron">
              <a:avLst/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FFC600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35" name="文本框 34"/>
          <p:cNvSpPr txBox="1"/>
          <p:nvPr userDrawn="1"/>
        </p:nvSpPr>
        <p:spPr>
          <a:xfrm>
            <a:off x="0" y="328930"/>
            <a:ext cx="786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" panose="020F0502020204030204" charset="-122"/>
              </a:rPr>
              <a:t>目录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C51939-329D-FAE7-273D-282F364113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10" y="4461938"/>
            <a:ext cx="1417284" cy="472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9EF5C-CB56-40EE-620D-C8B40FB83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3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73460"/>
            <a:ext cx="9144000" cy="11715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075B709-553C-2F31-0AC6-3CD7BEB5F72A}"/>
              </a:ext>
            </a:extLst>
          </p:cNvPr>
          <p:cNvSpPr/>
          <p:nvPr userDrawn="1"/>
        </p:nvSpPr>
        <p:spPr>
          <a:xfrm>
            <a:off x="0" y="4961614"/>
            <a:ext cx="9144000" cy="18188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 descr="形状 3.png">
            <a:extLst>
              <a:ext uri="{FF2B5EF4-FFF2-40B4-BE49-F238E27FC236}">
                <a16:creationId xmlns:a16="http://schemas.microsoft.com/office/drawing/2014/main" id="{392AD8B5-C0BE-D767-84D9-E93FB6F132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38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83A833-E148-B64F-D7B3-8453CEFD81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07" y="105693"/>
            <a:ext cx="1417284" cy="4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23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8">
            <a:extLst>
              <a:ext uri="{FF2B5EF4-FFF2-40B4-BE49-F238E27FC236}">
                <a16:creationId xmlns:a16="http://schemas.microsoft.com/office/drawing/2014/main" id="{3B501795-433E-8B6A-2678-C4A65945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FE2A74DA-7803-DD36-8E9F-767AD192F453}"/>
              </a:ext>
            </a:extLst>
          </p:cNvPr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763E8E73-7E31-1400-F678-F930BD3475CC}"/>
                </a:ext>
              </a:extLst>
            </p:cNvPr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8" name="燕尾形 7">
              <a:extLst>
                <a:ext uri="{FF2B5EF4-FFF2-40B4-BE49-F238E27FC236}">
                  <a16:creationId xmlns:a16="http://schemas.microsoft.com/office/drawing/2014/main" id="{D5F9681F-6E99-C779-75ED-01642A8BCA65}"/>
                </a:ext>
              </a:extLst>
            </p:cNvPr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9" name="燕尾形 8">
              <a:extLst>
                <a:ext uri="{FF2B5EF4-FFF2-40B4-BE49-F238E27FC236}">
                  <a16:creationId xmlns:a16="http://schemas.microsoft.com/office/drawing/2014/main" id="{CFA03883-F7C4-9082-DB0C-05D461B830D2}"/>
                </a:ext>
              </a:extLst>
            </p:cNvPr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0" name="文本占位符 26">
            <a:extLst>
              <a:ext uri="{FF2B5EF4-FFF2-40B4-BE49-F238E27FC236}">
                <a16:creationId xmlns:a16="http://schemas.microsoft.com/office/drawing/2014/main" id="{4A708B71-2A16-8A0B-D21B-A2D7BBA975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E10E6A-4EE3-F1E3-9796-D62E416B5BC9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8B43CF-DE05-C6DB-C3AF-858CB8A2C5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2C9FE8B-2EE0-9AD5-EB26-FE2F33DF04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908948"/>
            <a:ext cx="9144000" cy="20121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D27094D-FE74-4D01-A432-3D2227A9A01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529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0" y="4908948"/>
            <a:ext cx="9144000" cy="2012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BE2DA07-CE19-4C9B-A0EC-06D3955056C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5" name="标题 18">
            <a:extLst>
              <a:ext uri="{FF2B5EF4-FFF2-40B4-BE49-F238E27FC236}">
                <a16:creationId xmlns:a16="http://schemas.microsoft.com/office/drawing/2014/main" id="{BC653964-B27B-5D55-2888-123DCEF7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8" y="280792"/>
            <a:ext cx="7357005" cy="523875"/>
          </a:xfr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6" name="组合 19">
            <a:extLst>
              <a:ext uri="{FF2B5EF4-FFF2-40B4-BE49-F238E27FC236}">
                <a16:creationId xmlns:a16="http://schemas.microsoft.com/office/drawing/2014/main" id="{06DEC1DD-71FA-0879-5B19-99757B7FAD42}"/>
              </a:ext>
            </a:extLst>
          </p:cNvPr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629C1597-78DB-0C24-33AB-69FD1937B675}"/>
                </a:ext>
              </a:extLst>
            </p:cNvPr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8" name="燕尾形 17">
              <a:extLst>
                <a:ext uri="{FF2B5EF4-FFF2-40B4-BE49-F238E27FC236}">
                  <a16:creationId xmlns:a16="http://schemas.microsoft.com/office/drawing/2014/main" id="{3404FDEA-1426-1669-D727-668FE30C1990}"/>
                </a:ext>
              </a:extLst>
            </p:cNvPr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9" name="燕尾形 18">
              <a:extLst>
                <a:ext uri="{FF2B5EF4-FFF2-40B4-BE49-F238E27FC236}">
                  <a16:creationId xmlns:a16="http://schemas.microsoft.com/office/drawing/2014/main" id="{E88921BB-B82E-E706-1419-9F0067267CC9}"/>
                </a:ext>
              </a:extLst>
            </p:cNvPr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20" name="文本占位符 26">
            <a:extLst>
              <a:ext uri="{FF2B5EF4-FFF2-40B4-BE49-F238E27FC236}">
                <a16:creationId xmlns:a16="http://schemas.microsoft.com/office/drawing/2014/main" id="{CE22F9DF-660D-F9A4-066E-E4F55186B5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038" y="1278636"/>
            <a:ext cx="7128035" cy="2233865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93C7ADF-25D4-F38E-95CB-0A24DF6316FB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44543A7-8EC1-BEBA-041D-80CEA1CB68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580150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8" name="矩形 17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77AB5A-2027-948E-5659-35FA3C398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6094807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180E710-DC63-F434-40DE-0236564519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816111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9EF5C-CB56-40EE-620D-C8B40FB83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2124074"/>
            <a:ext cx="9144000" cy="886279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15004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5" name="组 4"/>
          <p:cNvGrpSpPr/>
          <p:nvPr userDrawn="1"/>
        </p:nvGrpSpPr>
        <p:grpSpPr>
          <a:xfrm>
            <a:off x="-240" y="2307068"/>
            <a:ext cx="9149737" cy="529364"/>
            <a:chOff x="-240" y="2284885"/>
            <a:chExt cx="9149737" cy="529364"/>
          </a:xfrm>
        </p:grpSpPr>
        <p:grpSp>
          <p:nvGrpSpPr>
            <p:cNvPr id="3" name="组 2"/>
            <p:cNvGrpSpPr/>
            <p:nvPr userDrawn="1"/>
          </p:nvGrpSpPr>
          <p:grpSpPr>
            <a:xfrm>
              <a:off x="-240" y="2284885"/>
              <a:ext cx="263291" cy="529364"/>
              <a:chOff x="-240" y="2284885"/>
              <a:chExt cx="263291" cy="529364"/>
            </a:xfrm>
          </p:grpSpPr>
          <p:sp>
            <p:nvSpPr>
              <p:cNvPr id="13" name="五边形 12"/>
              <p:cNvSpPr/>
              <p:nvPr userDrawn="1"/>
            </p:nvSpPr>
            <p:spPr>
              <a:xfrm>
                <a:off x="-240" y="2284885"/>
                <a:ext cx="263291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" name="五边形 1"/>
              <p:cNvSpPr/>
              <p:nvPr userDrawn="1"/>
            </p:nvSpPr>
            <p:spPr>
              <a:xfrm>
                <a:off x="-240" y="2384919"/>
                <a:ext cx="163782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kumimoji="1"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  <p:grpSp>
          <p:nvGrpSpPr>
            <p:cNvPr id="4" name="组 3"/>
            <p:cNvGrpSpPr/>
            <p:nvPr userDrawn="1"/>
          </p:nvGrpSpPr>
          <p:grpSpPr>
            <a:xfrm>
              <a:off x="8890573" y="2284885"/>
              <a:ext cx="258924" cy="529364"/>
              <a:chOff x="8890573" y="2284885"/>
              <a:chExt cx="258924" cy="529364"/>
            </a:xfrm>
          </p:grpSpPr>
          <p:sp>
            <p:nvSpPr>
              <p:cNvPr id="18" name="五边形 17"/>
              <p:cNvSpPr/>
              <p:nvPr userDrawn="1"/>
            </p:nvSpPr>
            <p:spPr>
              <a:xfrm flipH="1">
                <a:off x="8890573" y="2284885"/>
                <a:ext cx="258924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0" name="五边形 19"/>
              <p:cNvSpPr/>
              <p:nvPr userDrawn="1"/>
            </p:nvSpPr>
            <p:spPr>
              <a:xfrm flipH="1">
                <a:off x="8988431" y="2384919"/>
                <a:ext cx="161066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9C152E-C22C-B6CC-FB0A-FBCC5CB1A9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42C5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8" name="图片 7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5824"/>
            <a:ext cx="9144000" cy="9076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D092D88-14E1-CBCB-42A3-ACAEF467D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79" y="4536170"/>
            <a:ext cx="1417284" cy="472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3" name="圆角矩形 2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</a:t>
            </a:r>
          </a:p>
        </p:txBody>
      </p:sp>
      <p:sp>
        <p:nvSpPr>
          <p:cNvPr id="4" name="圆角矩形 3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 descr="32303038313139313b32303038313039333bb5e7c4d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" y="395605"/>
            <a:ext cx="264795" cy="264795"/>
          </a:xfrm>
          <a:prstGeom prst="rect">
            <a:avLst/>
          </a:prstGeom>
        </p:spPr>
      </p:pic>
      <p:sp>
        <p:nvSpPr>
          <p:cNvPr id="9" name="流程图: 内部贮存 8"/>
          <p:cNvSpPr/>
          <p:nvPr userDrawn="1"/>
        </p:nvSpPr>
        <p:spPr>
          <a:xfrm>
            <a:off x="127000" y="450215"/>
            <a:ext cx="167640" cy="7620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C06AE3-40B3-E8B3-FA9C-9A6C00352A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践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4" name="图片 3" descr="303b32303039333133313bb7c5b4f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05" y="381000"/>
            <a:ext cx="318135" cy="3181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4D81FDB-2A3A-FEBF-FBCB-1476EFCE83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50FE2DA-FC21-1153-37CB-A85DDF4FCDE8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AF61D3-9126-B777-AD57-0E71CCC8CA5D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6" r:id="rId14"/>
    <p:sldLayoutId id="2147483667" r:id="rId15"/>
    <p:sldLayoutId id="2147483668" r:id="rId16"/>
    <p:sldLayoutId id="2147483669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loud.tencent.com/developer/article/143591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9890" y="1892935"/>
            <a:ext cx="7752624" cy="902513"/>
          </a:xfrm>
        </p:spPr>
        <p:txBody>
          <a:bodyPr>
            <a:noAutofit/>
          </a:bodyPr>
          <a:lstStyle/>
          <a:p>
            <a:pPr algn="l"/>
            <a:r>
              <a:rPr kumimoji="1" lang="zh-CN" altLang="en-US" sz="5400" b="1" dirty="0">
                <a:latin typeface="Tahoma" panose="020B0604030504040204" charset="0"/>
                <a:cs typeface="思源黑体 Bold" panose="020B0800000000000000" charset="-122"/>
              </a:rPr>
              <a:t>软件测试方法和技术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645025" y="4357370"/>
            <a:ext cx="2263140" cy="346710"/>
          </a:xfrm>
        </p:spPr>
        <p:txBody>
          <a:bodyPr>
            <a:noAutofit/>
          </a:bodyPr>
          <a:lstStyle/>
          <a:p>
            <a:r>
              <a:rPr kumimoji="1" lang="zh-CN" altLang="en-US" sz="1800" b="1" dirty="0">
                <a:solidFill>
                  <a:schemeClr val="bg1"/>
                </a:solidFill>
              </a:rPr>
              <a:t>同济大学 </a:t>
            </a:r>
            <a:r>
              <a:rPr kumimoji="1" sz="1800" b="1" dirty="0">
                <a:solidFill>
                  <a:schemeClr val="bg1"/>
                </a:solidFill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</a:rPr>
              <a:t>朱少民</a:t>
            </a:r>
            <a:endParaRPr kumimoji="1" sz="1800" b="1" dirty="0">
              <a:solidFill>
                <a:schemeClr val="bg1"/>
              </a:solidFill>
            </a:endParaRPr>
          </a:p>
        </p:txBody>
      </p:sp>
      <p:grpSp>
        <p:nvGrpSpPr>
          <p:cNvPr id="5" name="组合 10"/>
          <p:cNvGrpSpPr/>
          <p:nvPr/>
        </p:nvGrpSpPr>
        <p:grpSpPr>
          <a:xfrm>
            <a:off x="446405" y="1723390"/>
            <a:ext cx="6461760" cy="1363980"/>
            <a:chOff x="2666198" y="2543397"/>
            <a:chExt cx="7199697" cy="1316333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2"/>
          <p:cNvSpPr>
            <a:spLocks noGrp="1"/>
          </p:cNvSpPr>
          <p:nvPr/>
        </p:nvSpPr>
        <p:spPr>
          <a:xfrm>
            <a:off x="389890" y="3250565"/>
            <a:ext cx="6359702" cy="463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pPr algn="l"/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第</a:t>
            </a:r>
            <a:r>
              <a:rPr kumimoji="1" lang="en-US" altLang="zh-CN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12</a:t>
            </a:r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章 部署测试基础设施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38487E-E177-DE4D-945D-7DCF652B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02" y="94799"/>
            <a:ext cx="1417284" cy="4724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CAD7E6-BF75-915B-5FB5-62A5A1B0E9B9}"/>
              </a:ext>
            </a:extLst>
          </p:cNvPr>
          <p:cNvSpPr txBox="1"/>
          <p:nvPr/>
        </p:nvSpPr>
        <p:spPr>
          <a:xfrm>
            <a:off x="4572000" y="4744056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16F7C-A5F5-6E93-F36B-EF6247AC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12.2.2 </a:t>
            </a:r>
            <a:r>
              <a:rPr kumimoji="1" lang="zh-CN" altLang="en-US" dirty="0"/>
              <a:t>网络资源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1576C6-0230-CA0F-57BF-6156BD1452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248" y="1268588"/>
            <a:ext cx="3869382" cy="2233865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b="1" dirty="0"/>
              <a:t> </a:t>
            </a:r>
            <a:r>
              <a:rPr lang="en-US" altLang="zh-CN" sz="2000" dirty="0"/>
              <a:t>100M</a:t>
            </a:r>
            <a:r>
              <a:rPr lang="zh-CN" altLang="en-US" sz="2000" dirty="0"/>
              <a:t>、</a:t>
            </a:r>
            <a:r>
              <a:rPr lang="en-US" altLang="zh-CN" sz="2000" dirty="0"/>
              <a:t>1G</a:t>
            </a:r>
            <a:r>
              <a:rPr lang="zh-CN" altLang="en-US" sz="2000" dirty="0"/>
              <a:t>、</a:t>
            </a:r>
            <a:r>
              <a:rPr lang="en-US" altLang="zh-CN" sz="2000" dirty="0"/>
              <a:t>10G</a:t>
            </a:r>
            <a:r>
              <a:rPr lang="zh-CN" altLang="en-US" sz="2000" dirty="0"/>
              <a:t>网</a:t>
            </a:r>
            <a:endParaRPr lang="en-US" altLang="zh-CN" sz="2000" dirty="0"/>
          </a:p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en-US" altLang="zh-CN" sz="2000" dirty="0"/>
              <a:t> </a:t>
            </a:r>
            <a:r>
              <a:rPr lang="zh-CN" altLang="en-US" sz="2000" dirty="0"/>
              <a:t>局域网、广域网、无线网</a:t>
            </a:r>
            <a:endParaRPr lang="en-US" altLang="zh-CN" sz="2000" dirty="0"/>
          </a:p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000" dirty="0"/>
              <a:t> 网络协议</a:t>
            </a:r>
            <a:endParaRPr lang="en-US" altLang="zh-CN" sz="2000" dirty="0"/>
          </a:p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000" dirty="0"/>
              <a:t> 防火墙、代理服务器或网关</a:t>
            </a:r>
            <a:endParaRPr lang="zh-CN" altLang="en-GB" sz="2000" dirty="0"/>
          </a:p>
        </p:txBody>
      </p:sp>
      <p:pic>
        <p:nvPicPr>
          <p:cNvPr id="4" name="Picture 2" descr="multiroute">
            <a:extLst>
              <a:ext uri="{FF2B5EF4-FFF2-40B4-BE49-F238E27FC236}">
                <a16:creationId xmlns:a16="http://schemas.microsoft.com/office/drawing/2014/main" id="{7EC1974D-A9BA-4E95-504C-5503D722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0526" y="1025825"/>
            <a:ext cx="2929895" cy="307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67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E5228-B2CA-15AA-92A0-C3A9B90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12.2.3 </a:t>
            </a:r>
            <a:r>
              <a:rPr kumimoji="1" lang="zh-CN" altLang="en-US" dirty="0"/>
              <a:t>软件资源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9CDFA1-76AC-66F0-F823-50CA1AE3D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770" y="1234951"/>
            <a:ext cx="2538413" cy="285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Web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测试工具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应用软件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被测试系统</a:t>
            </a:r>
            <a:endParaRPr lang="zh-CN" altLang="en-GB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2" descr="http://skogberg.eu/android/AndroidSoftwareEnvironment.png">
            <a:extLst>
              <a:ext uri="{FF2B5EF4-FFF2-40B4-BE49-F238E27FC236}">
                <a16:creationId xmlns:a16="http://schemas.microsoft.com/office/drawing/2014/main" id="{D1ADCC27-9728-10CD-1E39-872CB4A9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5360" y="1305290"/>
            <a:ext cx="4278422" cy="278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636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D2765-71E7-824C-127C-FD0CD0A6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持续集成工具集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4379E3-098F-4A5A-FB87-A01AC838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46" y="808834"/>
            <a:ext cx="6025731" cy="405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5955C-ED3E-2C67-A85F-D2E7504C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12.2.4 </a:t>
            </a:r>
            <a:r>
              <a:rPr kumimoji="1" lang="zh-CN" altLang="en-US" dirty="0"/>
              <a:t>数据资源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C646A6B-6C8A-9608-D219-1714F3AFF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733" y="1675639"/>
            <a:ext cx="2942983" cy="179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原有数据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正确数据和错误数据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真实的客户数据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大量的数据</a:t>
            </a:r>
            <a:endParaRPr lang="zh-CN" altLang="en-GB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B1A961-8176-517E-02CB-68C92B92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745" y="1256980"/>
            <a:ext cx="5456255" cy="28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9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6E1B7-31A9-AAE2-1479-0E5B6FB4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流量回放技术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DE39E-A74C-4EEF-B2E3-B237BD7DBB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9" y="1399212"/>
            <a:ext cx="6555043" cy="21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58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743578" y="1967901"/>
            <a:ext cx="76568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12.3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虚拟化技术的应用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5AB13C4-01D1-28E8-EF18-0E28E53F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166" y="2911323"/>
            <a:ext cx="3959051" cy="202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12.3.1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虚拟机技术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12.3.2 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QEMU-KVM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虚拟机解决方案	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12.3.3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容器技术与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12.3.4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集群管理与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12.3.5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服务虚拟化及其工具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771166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6E1B7-31A9-AAE2-1479-0E5B6FB4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12.3.1</a:t>
            </a:r>
            <a:r>
              <a:rPr kumimoji="1" lang="zh-CN" altLang="en-US" dirty="0"/>
              <a:t> 虚拟机技术</a:t>
            </a:r>
          </a:p>
        </p:txBody>
      </p:sp>
      <p:pic>
        <p:nvPicPr>
          <p:cNvPr id="3" name="Picture 6" descr="http://i.technet.microsoft.com/Cc262155.56f1f2ce-f2fa-469b-847c-498f9011b4b6(en-us,office.14).gif">
            <a:extLst>
              <a:ext uri="{FF2B5EF4-FFF2-40B4-BE49-F238E27FC236}">
                <a16:creationId xmlns:a16="http://schemas.microsoft.com/office/drawing/2014/main" id="{6C1A6B0A-8170-00D3-58D5-50C9A5448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7825" y="1071561"/>
            <a:ext cx="368617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9E132-9AA0-12E3-8776-AFC4BA3E3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" y="1455100"/>
            <a:ext cx="5189436" cy="22332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E58DB3-C7E6-4282-A9A8-38265BB2BABC}"/>
              </a:ext>
            </a:extLst>
          </p:cNvPr>
          <p:cNvSpPr txBox="1"/>
          <p:nvPr/>
        </p:nvSpPr>
        <p:spPr>
          <a:xfrm>
            <a:off x="1654851" y="377818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F0"/>
                </a:solidFill>
              </a:rPr>
              <a:t>两种类型的虚拟机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F2ADAA-0431-8A7C-C717-9FC13CB3D3DF}"/>
              </a:ext>
            </a:extLst>
          </p:cNvPr>
          <p:cNvSpPr txBox="1"/>
          <p:nvPr/>
        </p:nvSpPr>
        <p:spPr>
          <a:xfrm>
            <a:off x="6400665" y="3962846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00B0F0"/>
                </a:solidFill>
              </a:rPr>
              <a:t>构建虚拟的测试农场</a:t>
            </a:r>
          </a:p>
        </p:txBody>
      </p:sp>
    </p:spTree>
    <p:extLst>
      <p:ext uri="{BB962C8B-B14F-4D97-AF65-F5344CB8AC3E}">
        <p14:creationId xmlns:p14="http://schemas.microsoft.com/office/powerpoint/2010/main" val="533003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27FCC-1914-6EA2-E59E-EE5E2690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为什么使用虚拟机？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8ACE0A-4A13-BD41-7D5C-3BC015A00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986" y="1077669"/>
            <a:ext cx="8160028" cy="3192880"/>
          </a:xfrm>
        </p:spPr>
        <p:txBody>
          <a:bodyPr/>
          <a:lstStyle/>
          <a:p>
            <a:pPr marL="407194" indent="-407194"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1800" b="1" dirty="0"/>
              <a:t>充分利用硬件资源</a:t>
            </a:r>
            <a:r>
              <a:rPr lang="zh-CN" altLang="en-US" sz="1800" dirty="0"/>
              <a:t>，有</a:t>
            </a:r>
            <a:r>
              <a:rPr lang="en-GB" altLang="zh-CN" sz="1800" dirty="0"/>
              <a:t>70</a:t>
            </a:r>
            <a:r>
              <a:rPr lang="zh-CN" altLang="en-US" sz="1800" dirty="0"/>
              <a:t>％的服务器利用率只有</a:t>
            </a:r>
            <a:r>
              <a:rPr lang="en-GB" altLang="zh-CN" sz="1800" dirty="0"/>
              <a:t>20</a:t>
            </a:r>
            <a:r>
              <a:rPr lang="zh-CN" altLang="en-US" sz="1800" dirty="0"/>
              <a:t>％～</a:t>
            </a:r>
            <a:r>
              <a:rPr lang="en-GB" altLang="zh-CN" sz="1800" dirty="0"/>
              <a:t>30 </a:t>
            </a:r>
            <a:r>
              <a:rPr lang="en-GB" altLang="zh-CN" sz="1800" dirty="0">
                <a:sym typeface="Wingdings" pitchFamily="2" charset="2"/>
              </a:rPr>
              <a:t> </a:t>
            </a:r>
            <a:r>
              <a:rPr lang="zh-CN" altLang="en-US" sz="1800" dirty="0">
                <a:sym typeface="Wingdings" pitchFamily="2" charset="2"/>
              </a:rPr>
              <a:t>借助虚拟机技术</a:t>
            </a:r>
            <a:r>
              <a:rPr lang="zh-CN" altLang="en-US" sz="1800" dirty="0"/>
              <a:t>提高到</a:t>
            </a:r>
            <a:r>
              <a:rPr lang="en-GB" altLang="zh-CN" sz="1800" dirty="0"/>
              <a:t>85</a:t>
            </a:r>
            <a:r>
              <a:rPr lang="zh-CN" altLang="en-US" sz="1800" dirty="0"/>
              <a:t>％～</a:t>
            </a:r>
            <a:r>
              <a:rPr lang="en-GB" altLang="zh-CN" sz="1800" dirty="0"/>
              <a:t>95</a:t>
            </a:r>
            <a:r>
              <a:rPr lang="zh-CN" altLang="en-US" sz="1800" dirty="0"/>
              <a:t>％</a:t>
            </a:r>
            <a:endParaRPr lang="en-US" altLang="zh-CN" sz="1800" dirty="0"/>
          </a:p>
          <a:p>
            <a:pPr marL="407194" indent="-407194"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1800" b="1" dirty="0"/>
              <a:t>节约能源和空间</a:t>
            </a:r>
            <a:r>
              <a:rPr lang="zh-CN" altLang="en-US" sz="1800" dirty="0"/>
              <a:t>。例如如果内存加大到</a:t>
            </a:r>
            <a:r>
              <a:rPr lang="en-GB" altLang="zh-CN" sz="1800" dirty="0"/>
              <a:t>16G</a:t>
            </a:r>
            <a:r>
              <a:rPr lang="zh-CN" altLang="en-US" sz="1800" dirty="0"/>
              <a:t>或更高，一台机器可以虚拟</a:t>
            </a:r>
            <a:r>
              <a:rPr lang="en-GB" altLang="zh-CN" sz="1800" dirty="0"/>
              <a:t>4</a:t>
            </a:r>
            <a:r>
              <a:rPr lang="zh-CN" altLang="en-US" sz="1800" dirty="0"/>
              <a:t>～</a:t>
            </a:r>
            <a:r>
              <a:rPr lang="en-GB" altLang="zh-CN" sz="1800" dirty="0"/>
              <a:t>8</a:t>
            </a:r>
            <a:r>
              <a:rPr lang="zh-CN" altLang="en-US" sz="1800" dirty="0"/>
              <a:t>台服务器</a:t>
            </a:r>
            <a:endParaRPr lang="en-US" altLang="zh-CN" sz="1800" dirty="0"/>
          </a:p>
          <a:p>
            <a:pPr marL="407194" indent="-407194"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1800" b="1" dirty="0"/>
              <a:t>提升运作效率</a:t>
            </a:r>
            <a:r>
              <a:rPr lang="zh-CN" altLang="en-US" sz="1800" dirty="0"/>
              <a:t>，几分钟就可装载所需的系统镜像文件</a:t>
            </a:r>
            <a:endParaRPr lang="en-US" altLang="zh-CN" sz="1800" dirty="0"/>
          </a:p>
          <a:p>
            <a:pPr marL="407194" indent="-407194">
              <a:lnSpc>
                <a:spcPct val="15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1800" b="1" dirty="0"/>
              <a:t>有利于环境的建立和维护</a:t>
            </a:r>
            <a:r>
              <a:rPr lang="zh-CN" altLang="en-US" sz="1800" dirty="0"/>
              <a:t>，容易实现添加、移动、变更和重置服务器的操作</a:t>
            </a:r>
            <a:endParaRPr lang="zh-CN" alt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83150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57AB6-8ABA-A25C-7E4F-16AE171E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虚拟机工作原理</a:t>
            </a:r>
            <a:endParaRPr kumimoji="1" lang="zh-CN" altLang="en-US" dirty="0"/>
          </a:p>
        </p:txBody>
      </p:sp>
      <p:pic>
        <p:nvPicPr>
          <p:cNvPr id="4" name="Picture 2" descr="http://trycatch.be/cfs-filesystemfile.ashx/__key/CommunityServer.Blogs.Components.WeblogFiles/roggenk.14ae5a437856_5F00_141E/image_5F00_4.png">
            <a:extLst>
              <a:ext uri="{FF2B5EF4-FFF2-40B4-BE49-F238E27FC236}">
                <a16:creationId xmlns:a16="http://schemas.microsoft.com/office/drawing/2014/main" id="{4723B986-EA60-6545-83DD-CF6903FA7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059582"/>
            <a:ext cx="5455444" cy="359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038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57AB6-8ABA-A25C-7E4F-16AE171E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虚拟机工作原理 </a:t>
            </a:r>
            <a:r>
              <a:rPr kumimoji="1" lang="en-US" altLang="zh-CN" sz="2000" b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sz="2000" b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续</a:t>
            </a:r>
            <a:endParaRPr kumimoji="1" lang="zh-CN" altLang="en-US" sz="2000" b="0" dirty="0"/>
          </a:p>
        </p:txBody>
      </p:sp>
      <p:pic>
        <p:nvPicPr>
          <p:cNvPr id="3" name="Picture 2" descr="http://blogs.msdn.com/blogfiles/virtual_pc_guy/WindowsLiveWriter/WhyHyperVcannotbootoffofSCSIdisksandwhyy_8E75/storage_3.png">
            <a:extLst>
              <a:ext uri="{FF2B5EF4-FFF2-40B4-BE49-F238E27FC236}">
                <a16:creationId xmlns:a16="http://schemas.microsoft.com/office/drawing/2014/main" id="{16EA08E7-75A5-D47E-FAE7-2E7751D7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914" y="717508"/>
            <a:ext cx="5115667" cy="4256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239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04875" y="1129030"/>
            <a:ext cx="4346747" cy="2405002"/>
          </a:xfrm>
        </p:spPr>
        <p:txBody>
          <a:bodyPr>
            <a:noAutofit/>
          </a:bodyPr>
          <a:lstStyle/>
          <a:p>
            <a:r>
              <a:rPr kumimoji="1" lang="en-US" altLang="zh-CN" sz="2000" dirty="0"/>
              <a:t>12.1 </a:t>
            </a:r>
            <a:r>
              <a:rPr kumimoji="1" lang="zh-CN" altLang="en-US" sz="2000" dirty="0"/>
              <a:t>测试基础设施的重要性</a:t>
            </a:r>
          </a:p>
          <a:p>
            <a:r>
              <a:rPr kumimoji="1" lang="en-US" altLang="zh-CN" sz="2000" dirty="0"/>
              <a:t>12.2 </a:t>
            </a:r>
            <a:r>
              <a:rPr kumimoji="1" lang="zh-CN" altLang="en-US" sz="2000" dirty="0"/>
              <a:t>测试基础设施的要素</a:t>
            </a:r>
            <a:endParaRPr kumimoji="1" lang="en-US" altLang="zh-CN" sz="2000" dirty="0"/>
          </a:p>
          <a:p>
            <a:r>
              <a:rPr kumimoji="1" lang="en-US" altLang="zh-CN" sz="2000" dirty="0"/>
              <a:t>12.3 </a:t>
            </a:r>
            <a:r>
              <a:rPr kumimoji="1" lang="zh-CN" altLang="en-US" sz="2000" dirty="0"/>
              <a:t>虚拟机技术的应用</a:t>
            </a:r>
            <a:endParaRPr kumimoji="1" lang="en-US" altLang="zh-CN" sz="2000" dirty="0"/>
          </a:p>
          <a:p>
            <a:r>
              <a:rPr kumimoji="1" lang="en-US" altLang="zh-CN" sz="2000" dirty="0"/>
              <a:t>12.4</a:t>
            </a:r>
            <a:r>
              <a:rPr kumimoji="1" lang="zh-CN" altLang="en-US" sz="2000" dirty="0"/>
              <a:t>测试基础设施的自动部署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zh-CN" altLang="en-US" sz="2000" dirty="0"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7A96BB-6F26-A6F3-5C73-F9C12237604B}"/>
              </a:ext>
            </a:extLst>
          </p:cNvPr>
          <p:cNvSpPr txBox="1"/>
          <p:nvPr/>
        </p:nvSpPr>
        <p:spPr>
          <a:xfrm>
            <a:off x="90435" y="4522993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</a:p>
        </p:txBody>
      </p:sp>
    </p:spTree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46933-5290-F694-2D15-F5ABD829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常见的虚拟机软件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FCD2AC-5967-BA01-96BA-1C02467AB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566" y="906847"/>
            <a:ext cx="5309805" cy="3876169"/>
          </a:xfrm>
        </p:spPr>
        <p:txBody>
          <a:bodyPr/>
          <a:lstStyle/>
          <a:p>
            <a:pPr marL="342900" lvl="0" indent="-342900" algn="l">
              <a:lnSpc>
                <a:spcPct val="115000"/>
              </a:lnSpc>
              <a:buFont typeface="+mj-lt"/>
              <a:buAutoNum type="arabicParenBoth"/>
              <a:tabLst>
                <a:tab pos="53340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KVM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Kernel-based Virtual Machine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，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Linux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endParaRPr lang="zh-CN" altLang="zh-CN" sz="18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Both"/>
              <a:tabLst>
                <a:tab pos="533400" algn="l"/>
              </a:tabLst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开源软件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QEMU</a:t>
            </a:r>
            <a:endParaRPr lang="zh-CN" altLang="zh-CN" sz="18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Both"/>
              <a:tabLst>
                <a:tab pos="53340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VMware Workstation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Fusion</a:t>
            </a:r>
            <a:endParaRPr lang="zh-CN" altLang="zh-CN" sz="18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Both"/>
              <a:tabLst>
                <a:tab pos="533400" algn="l"/>
              </a:tabLst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完全免费和开源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的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Oracle VM VirtualBox</a:t>
            </a:r>
            <a:endParaRPr lang="zh-CN" altLang="zh-CN" sz="18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Both"/>
              <a:tabLst>
                <a:tab pos="53340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Parallels</a:t>
            </a:r>
            <a:r>
              <a:rPr lang="zh-CN" altLang="en-US" sz="1800" kern="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macOS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）</a:t>
            </a:r>
            <a:endParaRPr lang="zh-CN" altLang="zh-CN" sz="18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Both"/>
              <a:tabLst>
                <a:tab pos="533400" algn="l"/>
              </a:tabLst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微软公司的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Hyper-V Manager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Both"/>
              <a:tabLst>
                <a:tab pos="53340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SW-soft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公司的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Virtuozzo</a:t>
            </a:r>
            <a:endParaRPr lang="en-US" altLang="zh-CN" sz="18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Both"/>
              <a:tabLst>
                <a:tab pos="533400" algn="l"/>
              </a:tabLst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开源软件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Xen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（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Linux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）</a:t>
            </a:r>
            <a:endParaRPr lang="zh-CN" altLang="zh-CN" sz="18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Both"/>
              <a:tabLst>
                <a:tab pos="533400" algn="l"/>
              </a:tabLst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开源软件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Colinux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 </a:t>
            </a:r>
            <a:r>
              <a:rPr lang="zh-CN" altLang="en-US" sz="1800" kern="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windows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宋体" panose="02010600030101010101" pitchFamily="2" charset="-122"/>
              </a:rPr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041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029CB-54B7-883D-6494-4C1D77C5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8" y="280792"/>
            <a:ext cx="6562339" cy="523875"/>
          </a:xfrm>
        </p:spPr>
        <p:txBody>
          <a:bodyPr/>
          <a:lstStyle/>
          <a:p>
            <a:r>
              <a:rPr kumimoji="1" lang="en" altLang="zh-CN" dirty="0"/>
              <a:t>12.3.2 QEMU-KVM</a:t>
            </a:r>
            <a:r>
              <a:rPr kumimoji="1" lang="zh-CN" altLang="en-US" dirty="0"/>
              <a:t>虚拟机解决方案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45A737-03AA-C59C-ABDF-F06D703BD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38" y="1070522"/>
            <a:ext cx="3615055" cy="33039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9FFD6E-2772-249A-95D1-A22DD65DAADF}"/>
              </a:ext>
            </a:extLst>
          </p:cNvPr>
          <p:cNvSpPr txBox="1"/>
          <p:nvPr/>
        </p:nvSpPr>
        <p:spPr>
          <a:xfrm>
            <a:off x="302626" y="939893"/>
            <a:ext cx="4642338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QEMU通过动态二进制转换几乎可以模拟任何IO设备，再将Guest OS的指令转译给宿主机硬件执行。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KVM是Linux内核提供的虚拟化架构，可将内核直接充当Hypervisor来使用。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但KVM的kvm.ko本身只提供了CPU和内存的虚拟化，缺少IO设备的虚拟化。所以KVM必须结合QEMU才能构成一个完整的虚拟化技术</a:t>
            </a:r>
          </a:p>
        </p:txBody>
      </p:sp>
    </p:spTree>
    <p:extLst>
      <p:ext uri="{BB962C8B-B14F-4D97-AF65-F5344CB8AC3E}">
        <p14:creationId xmlns:p14="http://schemas.microsoft.com/office/powerpoint/2010/main" val="1649545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C4883-1691-C5B7-9DD1-BDEE1794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12.3.3 </a:t>
            </a:r>
            <a:r>
              <a:rPr kumimoji="1" lang="zh-CN" altLang="zh-CN" dirty="0"/>
              <a:t>容器技术与</a:t>
            </a:r>
            <a:r>
              <a:rPr kumimoji="1" lang="en-US" altLang="zh-CN" dirty="0"/>
              <a:t>Docker</a:t>
            </a:r>
            <a:r>
              <a:rPr kumimoji="1" lang="zh-CN" altLang="zh-CN" dirty="0"/>
              <a:t> 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1EAAFA-F207-1BF4-A5AC-3280C9716F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03" y="1246614"/>
            <a:ext cx="3989961" cy="2650269"/>
          </a:xfrm>
        </p:spPr>
        <p:txBody>
          <a:bodyPr/>
          <a:lstStyle/>
          <a:p>
            <a:r>
              <a:rPr lang="zh-CN" altLang="en-US" sz="1800" dirty="0"/>
              <a:t>容器和虚拟机类似，都可以看作是虚拟实体，满足隔离性和可管理性。但是，容器的核心技术是</a:t>
            </a:r>
            <a:r>
              <a:rPr lang="en" altLang="zh-CN" sz="1800" dirty="0" err="1"/>
              <a:t>Cgroups</a:t>
            </a:r>
            <a:r>
              <a:rPr lang="zh-CN" altLang="en-US" sz="1800" dirty="0"/>
              <a:t>与</a:t>
            </a:r>
            <a:r>
              <a:rPr lang="en" altLang="zh-CN" sz="1800" dirty="0"/>
              <a:t>namespace</a:t>
            </a:r>
            <a:r>
              <a:rPr lang="zh-CN" altLang="en" sz="1800" dirty="0"/>
              <a:t>（</a:t>
            </a:r>
            <a:r>
              <a:rPr lang="zh-CN" altLang="en-US" sz="1800" dirty="0"/>
              <a:t>命名空间），通过</a:t>
            </a:r>
            <a:r>
              <a:rPr lang="en" altLang="zh-CN" sz="1800" dirty="0"/>
              <a:t>namespace</a:t>
            </a:r>
            <a:r>
              <a:rPr lang="zh-CN" altLang="en-US" sz="1800" dirty="0"/>
              <a:t>实现资源隔离，通过</a:t>
            </a:r>
            <a:r>
              <a:rPr lang="en" altLang="zh-CN" sz="1800" dirty="0" err="1"/>
              <a:t>Cgroups</a:t>
            </a:r>
            <a:r>
              <a:rPr lang="zh-CN" altLang="en-US" sz="1800" dirty="0"/>
              <a:t>实现资源控制。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E88121-DE67-BA47-F05A-5FF748C90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77" y="1392316"/>
            <a:ext cx="3974961" cy="235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86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查看源图像">
            <a:extLst>
              <a:ext uri="{FF2B5EF4-FFF2-40B4-BE49-F238E27FC236}">
                <a16:creationId xmlns:a16="http://schemas.microsoft.com/office/drawing/2014/main" id="{EA06DBED-8ED3-1E2A-710B-B79529192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384" y="542729"/>
            <a:ext cx="4900976" cy="393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204965-E60F-DA93-4505-B0A8C668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构建容器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A8E0D7-B935-2C3D-A1FE-AD72D2097381}"/>
              </a:ext>
            </a:extLst>
          </p:cNvPr>
          <p:cNvSpPr txBox="1"/>
          <p:nvPr/>
        </p:nvSpPr>
        <p:spPr>
          <a:xfrm>
            <a:off x="96445" y="4289054"/>
            <a:ext cx="4644956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可以参考： </a:t>
            </a:r>
            <a:r>
              <a:rPr lang="en" altLang="zh-CN" sz="1200" dirty="0">
                <a:hlinkClick r:id="rId3"/>
              </a:rPr>
              <a:t>https://docs.docker.com/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755650">
              <a:lnSpc>
                <a:spcPct val="150000"/>
              </a:lnSpc>
            </a:pPr>
            <a:r>
              <a:rPr lang="zh-CN" altLang="en-US" sz="1200" dirty="0">
                <a:hlinkClick r:id="rId4"/>
              </a:rPr>
              <a:t>https://cloud.tencent.com/developer/article/1435910</a:t>
            </a:r>
            <a:r>
              <a:rPr lang="zh-CN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627777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DB9C4-87CC-85C9-7453-B6420579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容器的优点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F96CA8-7E0F-E84F-62E3-F2F117191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410" y="1299457"/>
            <a:ext cx="4803878" cy="2705201"/>
          </a:xfrm>
        </p:spPr>
        <p:txBody>
          <a:bodyPr/>
          <a:lstStyle/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镜像体积小，没有内核，属于轻量级应用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创建和启动更快，启动一个虚拟机需要几分钟时间，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Docker 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容器的创建和启动只需要几秒钟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更高的资源利用率，层次更高，降低额外资源开销，资源控制粒度更小，部署密度更大，占用磁盘空间更小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C52096-C9F6-46B3-35FE-17BAE0B0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75" y="1218913"/>
            <a:ext cx="3462655" cy="27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0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D241C-4028-B2E1-5D49-7BC2B66C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8" y="280792"/>
            <a:ext cx="5758471" cy="523875"/>
          </a:xfrm>
        </p:spPr>
        <p:txBody>
          <a:bodyPr/>
          <a:lstStyle/>
          <a:p>
            <a:r>
              <a:rPr kumimoji="1" lang="en-US" altLang="zh-CN" dirty="0"/>
              <a:t>12.3.4 </a:t>
            </a:r>
            <a:r>
              <a:rPr kumimoji="1" lang="zh-CN" altLang="en-US" dirty="0"/>
              <a:t>集群管理与</a:t>
            </a:r>
            <a:r>
              <a:rPr kumimoji="1" lang="en" altLang="zh-CN" dirty="0"/>
              <a:t>Kubernetes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A7B0DB-C53C-F274-4C18-FF9DB3E2E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459" y="1331423"/>
            <a:ext cx="3437302" cy="2549786"/>
          </a:xfrm>
        </p:spPr>
        <p:txBody>
          <a:bodyPr/>
          <a:lstStyle/>
          <a:p>
            <a:pPr marL="0" indent="0">
              <a:buNone/>
            </a:pPr>
            <a:r>
              <a:rPr kumimoji="1" lang="en" altLang="zh-CN" sz="1800" dirty="0"/>
              <a:t>Kubernetes</a:t>
            </a:r>
            <a:r>
              <a:rPr kumimoji="1" lang="zh-CN" altLang="en-US" sz="1800" dirty="0"/>
              <a:t>是目前最具影响力的容器集群管理工具之一，为容器化的应用提供部署运行、资源调度、服务发现和动态伸缩等一系列完整功能，提高了大规模容器集群管理的便捷性</a:t>
            </a:r>
          </a:p>
        </p:txBody>
      </p:sp>
      <p:pic>
        <p:nvPicPr>
          <p:cNvPr id="4" name="Drawing 10" descr="图片">
            <a:extLst>
              <a:ext uri="{FF2B5EF4-FFF2-40B4-BE49-F238E27FC236}">
                <a16:creationId xmlns:a16="http://schemas.microsoft.com/office/drawing/2014/main" id="{6D28E683-516B-B20E-678D-B14947A9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21" y="1427756"/>
            <a:ext cx="4951730" cy="23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6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04965-E60F-DA93-4505-B0A8C668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/>
              <a:t>集群管理与</a:t>
            </a:r>
            <a:r>
              <a:rPr kumimoji="1" lang="en-US" altLang="zh-CN" dirty="0"/>
              <a:t>Kubernetes</a:t>
            </a:r>
            <a:r>
              <a:rPr kumimoji="1" lang="zh-CN" altLang="zh-CN" dirty="0"/>
              <a:t> </a:t>
            </a:r>
            <a:endParaRPr kumimoji="1" lang="zh-CN" altLang="en-US" dirty="0"/>
          </a:p>
        </p:txBody>
      </p:sp>
      <p:pic>
        <p:nvPicPr>
          <p:cNvPr id="3" name="Drawing 10" descr="图片">
            <a:extLst>
              <a:ext uri="{FF2B5EF4-FFF2-40B4-BE49-F238E27FC236}">
                <a16:creationId xmlns:a16="http://schemas.microsoft.com/office/drawing/2014/main" id="{62DFAB74-2713-11C0-B049-C08E4507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3" y="1026748"/>
            <a:ext cx="7374498" cy="35104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F3397D-1665-96D1-CA19-7A061F795B53}"/>
              </a:ext>
            </a:extLst>
          </p:cNvPr>
          <p:cNvSpPr txBox="1"/>
          <p:nvPr/>
        </p:nvSpPr>
        <p:spPr>
          <a:xfrm>
            <a:off x="2285188" y="4574942"/>
            <a:ext cx="4427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详细内容，请参考：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https://kubernetes.io/docs/concepts/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6918836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04965-E60F-DA93-4505-B0A8C668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/>
              <a:t>集群管理与</a:t>
            </a:r>
            <a:r>
              <a:rPr kumimoji="1" lang="en-US" altLang="zh-CN" dirty="0"/>
              <a:t>Kubernetes</a:t>
            </a:r>
            <a:r>
              <a:rPr kumimoji="1" lang="zh-CN" altLang="zh-CN" dirty="0"/>
              <a:t> </a:t>
            </a:r>
            <a:endParaRPr kumimoji="1" lang="e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FEA45B-CB51-FF39-73BF-D98753092053}"/>
              </a:ext>
            </a:extLst>
          </p:cNvPr>
          <p:cNvSpPr txBox="1"/>
          <p:nvPr/>
        </p:nvSpPr>
        <p:spPr>
          <a:xfrm>
            <a:off x="3843004" y="4585709"/>
            <a:ext cx="35810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详见：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https://kubernetes.io/docs/concepts/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BEBA25E-ECDC-1C7A-0B63-8A09FEE2966C}"/>
              </a:ext>
            </a:extLst>
          </p:cNvPr>
          <p:cNvGrpSpPr/>
          <p:nvPr/>
        </p:nvGrpSpPr>
        <p:grpSpPr>
          <a:xfrm>
            <a:off x="494489" y="911552"/>
            <a:ext cx="7762878" cy="3670175"/>
            <a:chOff x="494489" y="911552"/>
            <a:chExt cx="7762878" cy="367017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2A1C6CD-E6BB-4EBB-D186-548034BF7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489" y="911552"/>
              <a:ext cx="7762878" cy="367017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861B9D2-9BED-6E07-A029-88006439DE1C}"/>
                </a:ext>
              </a:extLst>
            </p:cNvPr>
            <p:cNvSpPr txBox="1"/>
            <p:nvPr/>
          </p:nvSpPr>
          <p:spPr>
            <a:xfrm>
              <a:off x="3693833" y="2707407"/>
              <a:ext cx="484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00B0F0"/>
                  </a:solidFill>
                </a:rPr>
                <a:t>Pods</a:t>
              </a:r>
              <a:endParaRPr kumimoji="1" lang="zh-CN" alt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7FE10C-4D38-2E4F-46D5-00D183B3DC3F}"/>
                </a:ext>
              </a:extLst>
            </p:cNvPr>
            <p:cNvSpPr txBox="1"/>
            <p:nvPr/>
          </p:nvSpPr>
          <p:spPr>
            <a:xfrm>
              <a:off x="4752932" y="2707407"/>
              <a:ext cx="484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00B0F0"/>
                  </a:solidFill>
                </a:rPr>
                <a:t>Pods</a:t>
              </a:r>
              <a:endParaRPr kumimoji="1" lang="zh-CN" alt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0150A5C-8446-9617-0012-C2451EC7996C}"/>
                </a:ext>
              </a:extLst>
            </p:cNvPr>
            <p:cNvSpPr txBox="1"/>
            <p:nvPr/>
          </p:nvSpPr>
          <p:spPr>
            <a:xfrm>
              <a:off x="5761412" y="2707406"/>
              <a:ext cx="484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00B0F0"/>
                  </a:solidFill>
                </a:rPr>
                <a:t>Pods</a:t>
              </a:r>
              <a:endParaRPr kumimoji="1" lang="zh-CN" altLang="en-US" sz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21363FA-174E-82E1-FD12-02113104869D}"/>
              </a:ext>
            </a:extLst>
          </p:cNvPr>
          <p:cNvSpPr txBox="1"/>
          <p:nvPr/>
        </p:nvSpPr>
        <p:spPr>
          <a:xfrm>
            <a:off x="223897" y="4585709"/>
            <a:ext cx="3825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Pod</a:t>
            </a:r>
            <a:r>
              <a:rPr lang="zh-CN" altLang="en-US" sz="120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" altLang="zh-CN" sz="120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en-US" altLang="zh-CN" sz="120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en" altLang="zh-CN" sz="120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120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中的最小调度单元，一个</a:t>
            </a:r>
            <a:r>
              <a:rPr lang="en" altLang="zh-CN" sz="120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Pod</a:t>
            </a:r>
            <a:r>
              <a:rPr lang="zh-CN" altLang="en-US" sz="120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封装</a:t>
            </a:r>
            <a:r>
              <a:rPr lang="en-US" altLang="zh-CN" sz="120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20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个容器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022841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>
            <a:extLst>
              <a:ext uri="{FF2B5EF4-FFF2-40B4-BE49-F238E27FC236}">
                <a16:creationId xmlns:a16="http://schemas.microsoft.com/office/drawing/2014/main" id="{72DC540B-6C1B-BBBC-04E4-890CF51CF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09" y="684407"/>
            <a:ext cx="5647192" cy="4201512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1DA2054A-47C8-7D42-0EDA-F762C57898A5}"/>
              </a:ext>
            </a:extLst>
          </p:cNvPr>
          <p:cNvSpPr txBox="1"/>
          <p:nvPr/>
        </p:nvSpPr>
        <p:spPr>
          <a:xfrm>
            <a:off x="1491291" y="277050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基础设施架构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3D59995-B5E5-78C6-EF25-57AF980B6BBD}"/>
              </a:ext>
            </a:extLst>
          </p:cNvPr>
          <p:cNvSpPr txBox="1"/>
          <p:nvPr/>
        </p:nvSpPr>
        <p:spPr>
          <a:xfrm>
            <a:off x="6037801" y="684407"/>
            <a:ext cx="3061344" cy="3984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ACM </a:t>
            </a:r>
            <a:r>
              <a:rPr lang="en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(AWS Certification Manager)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 </a:t>
            </a:r>
            <a:r>
              <a:rPr lang="en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(Application Load Balancer)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CloudFront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CloudWatch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EC2 (Elastic Computing Cloud)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ECR (Elastic Container Registry)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ECS (Elastic Container Service)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IAM </a:t>
            </a:r>
            <a:r>
              <a:rPr lang="en" altLang="zh-CN" sz="14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(Identity</a:t>
            </a:r>
            <a:r>
              <a:rPr lang="en-US" altLang="zh-CN" sz="14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&amp;</a:t>
            </a:r>
            <a:r>
              <a:rPr lang="en" altLang="zh-CN" sz="14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Access Management)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RDS</a:t>
            </a:r>
            <a:r>
              <a:rPr lang="en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 (Relational Database Service)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Route53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S3 (Simple Storage Service)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SNS </a:t>
            </a:r>
            <a:r>
              <a:rPr lang="en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(Simple Notification Service)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SQS (Simple Queue Service)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VPC (Virtual Private Cloud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4A179EA-3B51-2193-BA54-0C1CB1C20387}"/>
              </a:ext>
            </a:extLst>
          </p:cNvPr>
          <p:cNvSpPr txBox="1"/>
          <p:nvPr/>
        </p:nvSpPr>
        <p:spPr>
          <a:xfrm>
            <a:off x="6037801" y="345853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使用的</a:t>
            </a:r>
            <a:r>
              <a:rPr kumimoji="1" lang="en-US" altLang="zh-CN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AWS</a:t>
            </a:r>
            <a:r>
              <a:rPr kumimoji="1" lang="zh-CN" altLang="en-US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51082851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D4E35-DD69-F37A-B8C0-4BC90C4F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12.3.5 </a:t>
            </a:r>
            <a:r>
              <a:rPr kumimoji="1" lang="zh-CN" altLang="en-US" dirty="0"/>
              <a:t>服务虚拟化及其工具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3E0544-57B6-C1A9-1BC8-90A8E450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68" y="2023623"/>
            <a:ext cx="5274310" cy="28390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FC8C1B-C21E-1BBA-6B46-81BFDA60CF0B}"/>
              </a:ext>
            </a:extLst>
          </p:cNvPr>
          <p:cNvSpPr txBox="1"/>
          <p:nvPr/>
        </p:nvSpPr>
        <p:spPr>
          <a:xfrm>
            <a:off x="758268" y="952480"/>
            <a:ext cx="7346110" cy="728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当前比较流行的服务虚拟化工具包括开源的WireMock、Hoverfly等，以及Parasoft Virtualize、Tricentis Tosca等商业软件</a:t>
            </a:r>
          </a:p>
        </p:txBody>
      </p:sp>
    </p:spTree>
    <p:extLst>
      <p:ext uri="{BB962C8B-B14F-4D97-AF65-F5344CB8AC3E}">
        <p14:creationId xmlns:p14="http://schemas.microsoft.com/office/powerpoint/2010/main" val="409195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743578" y="1967901"/>
            <a:ext cx="76568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12.1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测试基础设施的重要性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5AB13C4-01D1-28E8-EF18-0E28E53F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652" y="3092192"/>
            <a:ext cx="3768132" cy="161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12.1.1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测试基础设施的定义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12.1.2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测试基础设施是测试的基础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12.1.3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测试基础设施影响研发效能	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12.1.4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测试基础设施保障运维	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52053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08DAC-708B-BAE5-5C00-A81FE156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/>
              <a:t>开源服务虚拟化工具</a:t>
            </a:r>
            <a:r>
              <a:rPr kumimoji="1" lang="en-US" altLang="zh-CN" dirty="0"/>
              <a:t>Hoverfly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7A592-7B8D-2283-FE69-B403BC12A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3488" y="1228394"/>
            <a:ext cx="7627465" cy="2233865"/>
          </a:xfrm>
        </p:spPr>
        <p:txBody>
          <a:bodyPr/>
          <a:lstStyle/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可以在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CI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环境中替代缓慢和不稳定的外部服务或第三方服务；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可以模拟网络延迟，随机故障或速率限制以测试边缘情况；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可以导入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/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导出、共享和编辑模拟数据；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提供方便易用的命令行界面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hoverctl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；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提供多种运行模式，可以对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HTTP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响应进行记录、回放、修改或合成。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6162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743577" y="1967901"/>
            <a:ext cx="802863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12.4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测试基础设施的自动部署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5AB13C4-01D1-28E8-EF18-0E28E53F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069" y="2877267"/>
            <a:ext cx="3959051" cy="202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12.4.1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基础设施即代码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12.4.2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基础架构的自动部署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12.4.3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应用程序容器化及集群部署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12.4.4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应用程序的自动配置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12.4.5 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CI/CD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310673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49DBE44-99E4-D487-0629-2AB17E15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96" y="1070150"/>
            <a:ext cx="5323181" cy="37439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A6535E4-0481-083F-7517-5835343C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12.4.1</a:t>
            </a:r>
            <a:r>
              <a:rPr kumimoji="1" lang="zh-CN" altLang="en-US" dirty="0"/>
              <a:t> 基础设施即代码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102D35-C81C-C9B7-D074-ECB33F0FA7E1}"/>
              </a:ext>
            </a:extLst>
          </p:cNvPr>
          <p:cNvSpPr txBox="1"/>
          <p:nvPr/>
        </p:nvSpPr>
        <p:spPr>
          <a:xfrm>
            <a:off x="582038" y="885484"/>
            <a:ext cx="3095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Infrastructure as Code，IaC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49A7B9-EE49-6442-F0E6-A584357D9446}"/>
              </a:ext>
            </a:extLst>
          </p:cNvPr>
          <p:cNvSpPr txBox="1"/>
          <p:nvPr/>
        </p:nvSpPr>
        <p:spPr>
          <a:xfrm>
            <a:off x="6001004" y="1440284"/>
            <a:ext cx="2959680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b="1" kern="100" dirty="0">
                <a:solidFill>
                  <a:schemeClr val="accent1">
                    <a:lumMod val="75000"/>
                  </a:schemeClr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基础设施即代码</a:t>
            </a:r>
            <a:r>
              <a:rPr lang="en-US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是指通过机器可定义文件管理和配置计算机数据中心的过程。将基础设施以配置文件的方式纳入版本管理，实现更灵活和更快捷的操作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26179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E8EA3-5CE9-BC55-4390-71162F1C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DA2761-BBE2-8C0F-8AE3-1C81B37A5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3" y="885054"/>
            <a:ext cx="5813154" cy="3602690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723898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9CE75-8D74-035B-6CB4-3265EDF3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IaC</a:t>
            </a:r>
            <a:r>
              <a:rPr kumimoji="1" lang="zh-CN" altLang="en-US" dirty="0"/>
              <a:t>类工具特征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421683-ED23-7314-5031-DD8C53F58F9F}"/>
              </a:ext>
            </a:extLst>
          </p:cNvPr>
          <p:cNvSpPr/>
          <p:nvPr/>
        </p:nvSpPr>
        <p:spPr>
          <a:xfrm>
            <a:off x="355946" y="1018680"/>
            <a:ext cx="8170852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949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版本控制</a:t>
            </a:r>
            <a:r>
              <a:rPr lang="zh-CN" altLang="en-US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：这显然是将基础结构、配置、容器和管道持久化作为代码最重要的部分，该工具的配置文件应具有可读性和版本控制性的语法，所以不能采用大型虚拟机镜像那样的二进制文件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949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模块化</a:t>
            </a:r>
            <a:r>
              <a:rPr lang="zh-CN" altLang="en-US" b="1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en-US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最好的代码是可复用的，所以支持“模块化”的工具也要具备复用性，且能实现模块的参数化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949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可实例化或可部署</a:t>
            </a:r>
            <a:r>
              <a:rPr lang="zh-CN" altLang="en-US" dirty="0">
                <a:solidFill>
                  <a:srgbClr val="4949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zh-CN" altLang="en-US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该工具必须能够将代码（它可以是管道、配置的实例、容器或对云基础架构的更改）输入并部署到环境中，这样的工具必须是纯脚本的，而且是全自动的，不需要手工操作或配置</a:t>
            </a:r>
          </a:p>
        </p:txBody>
      </p:sp>
    </p:spTree>
    <p:extLst>
      <p:ext uri="{BB962C8B-B14F-4D97-AF65-F5344CB8AC3E}">
        <p14:creationId xmlns:p14="http://schemas.microsoft.com/office/powerpoint/2010/main" val="14830467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08DAC-708B-BAE5-5C00-A81FE156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IaC</a:t>
            </a:r>
            <a:r>
              <a:rPr kumimoji="1" lang="zh-CN" altLang="en-US" dirty="0"/>
              <a:t> 四类工具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7A592-7B8D-2283-FE69-B403BC12A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039" y="1265512"/>
            <a:ext cx="7918868" cy="3142639"/>
          </a:xfrm>
        </p:spPr>
        <p:txBody>
          <a:bodyPr/>
          <a:lstStyle/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“</a:t>
            </a:r>
            <a:r>
              <a:rPr lang="zh-CN" altLang="zh-CN" sz="1800" b="1" dirty="0">
                <a:solidFill>
                  <a:srgbClr val="000000"/>
                </a:solidFill>
                <a:cs typeface="Arial" panose="020B0604020202020204" pitchFamily="34" charset="0"/>
              </a:rPr>
              <a:t>基础架构即代码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工具，适用于基础架构的自动部署，如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Terraform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CloudFormation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等；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 “</a:t>
            </a:r>
            <a:r>
              <a:rPr lang="zh-CN" altLang="zh-CN" sz="1800" b="1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容器即代码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工具，用于应用程序容器化，只有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Docker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Kubernetes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等；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“</a:t>
            </a:r>
            <a:r>
              <a:rPr lang="zh-CN" altLang="zh-CN" sz="1800" b="1" dirty="0">
                <a:solidFill>
                  <a:srgbClr val="000000"/>
                </a:solidFill>
                <a:cs typeface="Arial" panose="020B0604020202020204" pitchFamily="34" charset="0"/>
              </a:rPr>
              <a:t>配置即代码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工具，用于应用程序的配置管理，有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Chef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Puppet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Ansible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SaltStack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；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“</a:t>
            </a:r>
            <a:r>
              <a:rPr lang="zh-CN" altLang="zh-CN" sz="1800" b="1" dirty="0">
                <a:solidFill>
                  <a:srgbClr val="000000"/>
                </a:solidFill>
                <a:cs typeface="Arial" panose="020B0604020202020204" pitchFamily="34" charset="0"/>
              </a:rPr>
              <a:t>管道即代码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工具，用于持续集成和持续交付环境的自动化部署，如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Jenkins 2.0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Drone.io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ConcourseCI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473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99058-B223-1159-8AFF-7D8AFC85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12.4.2</a:t>
            </a:r>
            <a:r>
              <a:rPr kumimoji="1" lang="zh-CN" altLang="en-US" dirty="0"/>
              <a:t> </a:t>
            </a:r>
            <a:r>
              <a:rPr kumimoji="1" lang="zh-CN" altLang="zh-CN" dirty="0"/>
              <a:t>基础架构的自动部署 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FC867D-707A-B248-DE89-F90669874442}"/>
              </a:ext>
            </a:extLst>
          </p:cNvPr>
          <p:cNvSpPr txBox="1"/>
          <p:nvPr/>
        </p:nvSpPr>
        <p:spPr>
          <a:xfrm>
            <a:off x="582038" y="1527388"/>
            <a:ext cx="8340132" cy="3243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9525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Terraform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为例，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Terraform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具有完成完整的云基础架构创建的能力，并通过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DSL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以编程方式将各个组件链接在一起，并能将云基础设施的有用部分定义为带有参数化输入的模块，而且可以与其他模块集成，具有良好的复用性。</a:t>
            </a:r>
          </a:p>
          <a:p>
            <a:pPr indent="266700"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Terraform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包括两个主要模块：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"/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管理模块，定义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 VPC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virtual private cloud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）、子网、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NAT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network address translation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）网关、路由、安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Arial" panose="020B0604020202020204" pitchFamily="34" charset="0"/>
                <a:cs typeface="微软雅黑" panose="020B0503020204020204" pitchFamily="34" charset="-122"/>
              </a:rPr>
              <a:t> 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全组和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PuppetMaster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 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等。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25000"/>
              </a:lnSpc>
              <a:buFont typeface="Wingdings" pitchFamily="2" charset="2"/>
              <a:buChar char=""/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服务器模块，在其子网中定义多个消息代理和多个自定义服务器的层，并将它们动态链接到公共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微软雅黑" panose="020B0503020204020204" pitchFamily="34" charset="-122"/>
              </a:rPr>
              <a:t> ELB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（负载均衡）。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26351-54D0-5305-7036-066D58A29B09}"/>
              </a:ext>
            </a:extLst>
          </p:cNvPr>
          <p:cNvSpPr txBox="1"/>
          <p:nvPr/>
        </p:nvSpPr>
        <p:spPr>
          <a:xfrm>
            <a:off x="381837" y="915946"/>
            <a:ext cx="8617733" cy="460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最基本的计算资源、存储资源和网络资源，包括网络和服务器的定义、配置和管理。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880092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7C635-F098-A1F2-B951-F7B5D8A0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TestInfra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8B1566-64C1-E8D6-3973-028B26136DDA}"/>
              </a:ext>
            </a:extLst>
          </p:cNvPr>
          <p:cNvSpPr/>
          <p:nvPr/>
        </p:nvSpPr>
        <p:spPr>
          <a:xfrm>
            <a:off x="340494" y="913101"/>
            <a:ext cx="8642732" cy="120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Testinfra</a:t>
            </a:r>
            <a:r>
              <a:rPr lang="en-US" altLang="zh-CN" sz="16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49494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是一个功能强大的库，可用于编写测试以验证基础设施的状态，</a:t>
            </a:r>
            <a:r>
              <a:rPr lang="zh-CN" altLang="en-US" sz="1600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可以使用 </a:t>
            </a:r>
            <a:r>
              <a:rPr lang="en-US" altLang="zh-CN" sz="1600" dirty="0">
                <a:solidFill>
                  <a:srgbClr val="4949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Molecule</a:t>
            </a:r>
            <a:r>
              <a:rPr lang="en-US" altLang="zh-CN" sz="1600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1600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开发 </a:t>
            </a:r>
            <a:r>
              <a:rPr lang="en-US" altLang="zh-CN" sz="1600" dirty="0">
                <a:solidFill>
                  <a:srgbClr val="4949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Ansible</a:t>
            </a:r>
            <a:r>
              <a:rPr lang="en-US" altLang="zh-CN" sz="1600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1600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角色过程中添加测试关键组件，也可以和虚拟机管理工具 </a:t>
            </a:r>
            <a:r>
              <a:rPr lang="en-US" altLang="zh-CN" sz="1600" dirty="0">
                <a:solidFill>
                  <a:srgbClr val="4949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Vagrant</a:t>
            </a:r>
            <a:r>
              <a:rPr lang="zh-CN" altLang="en-US" sz="1600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CN" sz="1600" dirty="0">
                <a:solidFill>
                  <a:srgbClr val="4949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CI </a:t>
            </a:r>
            <a:r>
              <a:rPr lang="zh-CN" altLang="en-US" sz="1600" dirty="0">
                <a:solidFill>
                  <a:srgbClr val="4949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工具 </a:t>
            </a:r>
            <a:r>
              <a:rPr lang="en-US" altLang="zh-CN" sz="1600" dirty="0">
                <a:solidFill>
                  <a:srgbClr val="4949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Jenkins</a:t>
            </a:r>
            <a:r>
              <a:rPr lang="zh-CN" altLang="en-US" sz="1600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等集成起来，轻松完成 </a:t>
            </a:r>
            <a:r>
              <a:rPr lang="en-US" altLang="zh-CN" sz="1600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DevOps </a:t>
            </a:r>
            <a:r>
              <a:rPr lang="zh-CN" altLang="en-US" sz="1600" dirty="0">
                <a:solidFill>
                  <a:srgbClr val="49494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模式下的全自动化流水线式的验证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A2C9E00-E1CD-ABF1-81DB-3C41253E8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8" y="2224557"/>
            <a:ext cx="6700818" cy="127720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17DBDA-FA5F-A476-808D-0D00B2A0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8" y="3717891"/>
            <a:ext cx="6700196" cy="1144818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488266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7C635-F098-A1F2-B951-F7B5D8A0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TestInfra</a:t>
            </a:r>
            <a:r>
              <a:rPr kumimoji="1" lang="zh-CN" altLang="en-US" dirty="0"/>
              <a:t>支持脚本参数化、与</a:t>
            </a:r>
            <a:r>
              <a:rPr kumimoji="1" lang="en-US" altLang="zh-CN" dirty="0"/>
              <a:t>UT</a:t>
            </a:r>
            <a:r>
              <a:rPr kumimoji="1" lang="zh-CN" altLang="en-US" dirty="0"/>
              <a:t>框架集成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C4A89-6526-02FC-28EE-75A216A2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6" y="1092411"/>
            <a:ext cx="4233384" cy="2074358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7C943B1-2308-6D8D-2914-993830E4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16" y="1288842"/>
            <a:ext cx="4411309" cy="3200460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6399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5670B-4BFA-1586-8FDD-9B295C4D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测试基础设施工具清单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65370F-8E17-CB2F-B40A-45CE1600C475}"/>
              </a:ext>
            </a:extLst>
          </p:cNvPr>
          <p:cNvSpPr txBox="1"/>
          <p:nvPr/>
        </p:nvSpPr>
        <p:spPr>
          <a:xfrm>
            <a:off x="336236" y="937487"/>
            <a:ext cx="8471527" cy="3474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7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基础架构类，如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CloudFormation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OpenStack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等</a:t>
            </a:r>
          </a:p>
          <a:p>
            <a:pPr marL="128587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容器类工具，如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Docker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Rocket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ElasticBox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等</a:t>
            </a:r>
          </a:p>
          <a:p>
            <a:pPr marL="128587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资源编排管理工具，如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Kubernetes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K8S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）、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Apache Mesos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Swarm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等</a:t>
            </a:r>
          </a:p>
          <a:p>
            <a:pPr marL="128587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微服务平台，如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OpenShift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Cloud Foundry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Mesosphere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等</a:t>
            </a:r>
          </a:p>
          <a:p>
            <a:pPr marL="128587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日志管理，如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Elastic Stack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ElasticSearch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Logstash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Kibana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Beats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）、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Logentries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Splunk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等</a:t>
            </a:r>
          </a:p>
          <a:p>
            <a:pPr marL="128587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系统监控、警告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&amp;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分析，如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Prometheus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Icinga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 2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Nagios Core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Zabbix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Cacti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Zookeeper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等</a:t>
            </a:r>
          </a:p>
          <a:p>
            <a:pPr marL="128587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性能监控，如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AppDynamics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Datadog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DynaTrace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New Relic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CollectD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StatsD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等</a:t>
            </a:r>
          </a:p>
          <a:p>
            <a:pPr marL="128587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知识管理和沟通协作类工具，如 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MediaWiki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Confluence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Zoom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425830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5"/>
          <p:cNvSpPr>
            <a:spLocks noGrp="1" noChangeArrowheads="1"/>
          </p:cNvSpPr>
          <p:nvPr>
            <p:ph type="title"/>
          </p:nvPr>
        </p:nvSpPr>
        <p:spPr>
          <a:xfrm>
            <a:off x="581516" y="330106"/>
            <a:ext cx="4894836" cy="612276"/>
          </a:xfrm>
          <a:noFill/>
        </p:spPr>
        <p:txBody>
          <a:bodyPr/>
          <a:lstStyle/>
          <a:p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12.1.1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测试基础设施的定义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340355" y="1675639"/>
            <a:ext cx="3407679" cy="179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91AC4E"/>
              </a:buClr>
              <a:buSzPct val="80000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软件测试基础设施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是指支持测试运行、测试开发、测试管理，以及与研发环境、运维环境集成的综合性平台。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A9F98C1A-50A1-C5A2-6523-788E00936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346" y="4520170"/>
            <a:ext cx="364843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2000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测试基础设施是测试执行的基础 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17741C61-2BAF-6AFB-EFF7-C9E86243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00" y="1151643"/>
            <a:ext cx="4955840" cy="299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536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43547-0490-CB9D-0278-2728A1148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8" y="280792"/>
            <a:ext cx="5919245" cy="523875"/>
          </a:xfrm>
        </p:spPr>
        <p:txBody>
          <a:bodyPr/>
          <a:lstStyle/>
          <a:p>
            <a:r>
              <a:rPr kumimoji="1" lang="en-US" altLang="zh-CN" dirty="0"/>
              <a:t>12.4.3</a:t>
            </a:r>
            <a:r>
              <a:rPr kumimoji="1" lang="zh-CN" altLang="en-US" dirty="0"/>
              <a:t> </a:t>
            </a:r>
            <a:r>
              <a:rPr kumimoji="1" lang="zh-CN" altLang="zh-CN" dirty="0"/>
              <a:t>应用程序容器化及集群部署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197026-E266-4B74-2DB5-604BEBFD2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904" y="1218346"/>
            <a:ext cx="7778191" cy="2233865"/>
          </a:xfrm>
        </p:spPr>
        <p:txBody>
          <a:bodyPr/>
          <a:lstStyle/>
          <a:p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目前测试环境中所需要的各种测试工具及其依赖作为</a:t>
            </a:r>
            <a:r>
              <a:rPr lang="e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容器来安装启动已经越来越普遍。例如，搭建一个</a:t>
            </a:r>
            <a:r>
              <a:rPr lang="e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Selenium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的测试环境，不再需要下载</a:t>
            </a:r>
            <a:r>
              <a:rPr lang="e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Selenium Server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以及支持特定浏览器的</a:t>
            </a:r>
            <a:r>
              <a:rPr lang="e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 Driver</a:t>
            </a:r>
            <a:r>
              <a:rPr lang="zh-CN" altLang="e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Selenium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官方提供了相应的 </a:t>
            </a:r>
            <a:r>
              <a:rPr lang="e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镜像，我们只需要在安装好</a:t>
            </a:r>
            <a:r>
              <a:rPr lang="e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之后执行</a:t>
            </a:r>
            <a:r>
              <a:rPr lang="e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命令拉取</a:t>
            </a:r>
            <a:r>
              <a:rPr lang="e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Selenium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镜像，然后创建并启动</a:t>
            </a:r>
            <a:r>
              <a:rPr lang="e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Selenium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容器即可。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180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A7E2F-E5D7-16E4-E2BF-FB2C981E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常用的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命令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691C09-67C1-F6DD-7EAE-145730762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433" y="804667"/>
            <a:ext cx="7848528" cy="4219509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kumimoji="1" lang="zh-CN" altLang="en-US" sz="1600" dirty="0"/>
              <a:t>从镜像仓库中拉取镜像：</a:t>
            </a:r>
            <a:r>
              <a:rPr kumimoji="1" lang="en" altLang="zh-CN" sz="1600" dirty="0"/>
              <a:t>docker pull [OPTIONS] NAME[:TAG|@DIGEST] 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查看本地已有的镜像：</a:t>
            </a:r>
            <a:r>
              <a:rPr kumimoji="1" lang="en" altLang="zh-CN" sz="1600" dirty="0"/>
              <a:t>docker images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创建并运行容器：</a:t>
            </a:r>
            <a:r>
              <a:rPr kumimoji="1" lang="en" altLang="zh-CN" sz="1600" dirty="0"/>
              <a:t>docker run [OPTIONS] IMAGE [COMMAND] [ARG...]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从</a:t>
            </a:r>
            <a:r>
              <a:rPr kumimoji="1" lang="en" altLang="zh-CN" sz="1600" dirty="0" err="1"/>
              <a:t>Dockerfile</a:t>
            </a:r>
            <a:r>
              <a:rPr kumimoji="1" lang="zh-CN" altLang="en-US" sz="1600" dirty="0"/>
              <a:t>制作镜像：</a:t>
            </a:r>
            <a:r>
              <a:rPr kumimoji="1" lang="en" altLang="zh-CN" sz="1600" dirty="0"/>
              <a:t>docker build [OPTIONS] PATH | URL | -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将本地镜像提交到镜像仓库：</a:t>
            </a:r>
            <a:r>
              <a:rPr kumimoji="1" lang="en" altLang="zh-CN" sz="1600" dirty="0"/>
              <a:t>docker push [OPTIONS] NAME[:TAG] 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创建并启动</a:t>
            </a:r>
            <a:r>
              <a:rPr kumimoji="1" lang="en" altLang="zh-CN" sz="1600" dirty="0"/>
              <a:t>docker</a:t>
            </a:r>
            <a:r>
              <a:rPr kumimoji="1" lang="zh-CN" altLang="en-US" sz="1600" dirty="0"/>
              <a:t>容器：</a:t>
            </a:r>
            <a:r>
              <a:rPr kumimoji="1" lang="en" altLang="zh-CN" sz="1600" dirty="0"/>
              <a:t>docker run [OPTIONS] IMAGE [COMMAND] [ARG...]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获取容器的列表：</a:t>
            </a:r>
            <a:r>
              <a:rPr kumimoji="1" lang="en" altLang="zh-CN" sz="1600" dirty="0"/>
              <a:t>docker </a:t>
            </a:r>
            <a:r>
              <a:rPr kumimoji="1" lang="en" altLang="zh-CN" sz="1600" dirty="0" err="1"/>
              <a:t>ps</a:t>
            </a:r>
            <a:r>
              <a:rPr kumimoji="1" lang="en" altLang="zh-CN" sz="1600" dirty="0"/>
              <a:t> [OPTIONS]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启动一个容器：</a:t>
            </a:r>
            <a:r>
              <a:rPr kumimoji="1" lang="en" altLang="zh-CN" sz="1600" dirty="0"/>
              <a:t>docker start CONTAINER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停止一个容器：</a:t>
            </a:r>
            <a:r>
              <a:rPr kumimoji="1" lang="en" altLang="zh-CN" sz="1600" dirty="0"/>
              <a:t>docker stop CONTAINER</a:t>
            </a:r>
          </a:p>
          <a:p>
            <a:pPr>
              <a:lnSpc>
                <a:spcPct val="130000"/>
              </a:lnSpc>
            </a:pPr>
            <a:r>
              <a:rPr kumimoji="1" lang="en-US" altLang="zh-CN" sz="1600" dirty="0"/>
              <a:t>… … </a:t>
            </a:r>
            <a:endParaRPr kumimoji="1" lang="e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157289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03D04-E7D2-5710-AB7D-1617B4FE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Kubernetes</a:t>
            </a:r>
            <a:r>
              <a:rPr kumimoji="1" lang="zh-CN" altLang="en-US" dirty="0"/>
              <a:t>集群环境中部署</a:t>
            </a:r>
          </a:p>
        </p:txBody>
      </p:sp>
      <p:pic>
        <p:nvPicPr>
          <p:cNvPr id="4" name="Drawing 7" descr="图片">
            <a:extLst>
              <a:ext uri="{FF2B5EF4-FFF2-40B4-BE49-F238E27FC236}">
                <a16:creationId xmlns:a16="http://schemas.microsoft.com/office/drawing/2014/main" id="{A7F573A0-D75B-9D0E-FA0C-E40ABA41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33" y="983547"/>
            <a:ext cx="6250373" cy="344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43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F95CF-632C-6EA7-3BD3-4C988270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12.4.4 </a:t>
            </a:r>
            <a:r>
              <a:rPr kumimoji="1" lang="zh-CN" altLang="en-US" dirty="0"/>
              <a:t>应用程序的自动配置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9D0F62-4B0C-CB92-6E6B-91E7EF1FDA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152" y="1514978"/>
            <a:ext cx="4215476" cy="2660318"/>
          </a:xfrm>
        </p:spPr>
        <p:txBody>
          <a:bodyPr/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Ansible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是一个基于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Python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开发的自动化运维的开源工具，提供远程系统安装、启动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停止、配置管理等服务，并且可以对服务器集群进行批量系统配置、批量部署和批量运行命令</a:t>
            </a:r>
            <a:endParaRPr kumimoji="1" lang="zh-CN" altLang="en-US" dirty="0"/>
          </a:p>
        </p:txBody>
      </p:sp>
      <p:pic>
        <p:nvPicPr>
          <p:cNvPr id="4" name="Drawing 4" descr="图片">
            <a:extLst>
              <a:ext uri="{FF2B5EF4-FFF2-40B4-BE49-F238E27FC236}">
                <a16:creationId xmlns:a16="http://schemas.microsoft.com/office/drawing/2014/main" id="{73E5F818-F4F1-58FB-9193-70B869A0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289" y="1310259"/>
            <a:ext cx="3990340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6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9815F-D69C-0609-7C66-24B9A81F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12.4.5 CI/CD</a:t>
            </a:r>
            <a:r>
              <a:rPr kumimoji="1" lang="zh-CN" altLang="en-US" dirty="0"/>
              <a:t>流水线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70A6FD-C268-B32F-7019-F91AF9A23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039" y="1087717"/>
            <a:ext cx="7768142" cy="2233865"/>
          </a:xfrm>
        </p:spPr>
        <p:txBody>
          <a:bodyPr/>
          <a:lstStyle/>
          <a:p>
            <a:r>
              <a:rPr kumimoji="1" lang="zh-CN" altLang="en-US" sz="1800" dirty="0"/>
              <a:t>为了能实现快速交付、持续交付，需要一系列自动化技术的支持和融合，包括持续构建、持续集成、持续测试、持续部署、持续运维。之所以称之为流水线，就是像工厂里面生产产品的流水线一样，把软件应用的整个生命周期里的各项任务以高度自动化的形式快速、有序的执行</a:t>
            </a:r>
            <a:endParaRPr kumimoji="1" lang="en-US" altLang="zh-CN" sz="1800" dirty="0"/>
          </a:p>
          <a:p>
            <a:r>
              <a:rPr kumimoji="1" lang="en-US" altLang="zh-CN" sz="1800" dirty="0"/>
              <a:t>Jenkins 2.0</a:t>
            </a:r>
            <a:r>
              <a:rPr kumimoji="1" lang="zh-CN" altLang="zh-CN" sz="1800" dirty="0"/>
              <a:t>是最常用的</a:t>
            </a:r>
            <a:r>
              <a:rPr kumimoji="1" lang="en-US" altLang="zh-CN" sz="1800" dirty="0"/>
              <a:t>CI/CD</a:t>
            </a:r>
            <a:r>
              <a:rPr kumimoji="1" lang="zh-CN" altLang="zh-CN" sz="1800" dirty="0"/>
              <a:t>流水线中的调度管理工具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5143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50AA53A-9F14-4922-64D0-FD71FBE08204}"/>
              </a:ext>
            </a:extLst>
          </p:cNvPr>
          <p:cNvSpPr txBox="1">
            <a:spLocks/>
          </p:cNvSpPr>
          <p:nvPr/>
        </p:nvSpPr>
        <p:spPr>
          <a:xfrm>
            <a:off x="1526584" y="323626"/>
            <a:ext cx="6260888" cy="5238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r>
              <a:rPr kumimoji="1" lang="en" altLang="zh-CN" sz="2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Jenkins+Docker</a:t>
            </a: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实现持续集成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3D4D00-6437-54C2-E0F7-52112169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80" y="1090986"/>
            <a:ext cx="6127245" cy="32428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A9E905-8D65-A02E-24E1-DE0BE2388C19}"/>
              </a:ext>
            </a:extLst>
          </p:cNvPr>
          <p:cNvSpPr txBox="1"/>
          <p:nvPr/>
        </p:nvSpPr>
        <p:spPr>
          <a:xfrm>
            <a:off x="2863780" y="4643407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F0"/>
                </a:solidFill>
              </a:rPr>
              <a:t>具体搭建，见教材</a:t>
            </a:r>
            <a:r>
              <a:rPr kumimoji="1" lang="en-US" altLang="zh-CN" dirty="0">
                <a:solidFill>
                  <a:srgbClr val="00B0F0"/>
                </a:solidFill>
              </a:rPr>
              <a:t>P341-350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188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</a:p>
        </p:txBody>
      </p:sp>
      <p:sp>
        <p:nvSpPr>
          <p:cNvPr id="167" name="概念，学习要点的概念介绍，以及在工作中什么场景会用到"/>
          <p:cNvSpPr txBox="1"/>
          <p:nvPr/>
        </p:nvSpPr>
        <p:spPr>
          <a:xfrm>
            <a:off x="870129" y="915890"/>
            <a:ext cx="7403741" cy="375590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dirty="0">
                <a:ea typeface="楷体"/>
              </a:rPr>
              <a:t>测试基础设施很重要，介绍了测试基础设施的各项要素，包括</a:t>
            </a:r>
            <a:r>
              <a:rPr lang="en" altLang="zh-CN" sz="2000" dirty="0">
                <a:ea typeface="楷体"/>
              </a:rPr>
              <a:t>IT</a:t>
            </a:r>
            <a:r>
              <a:rPr lang="zh-CN" altLang="en-US" sz="2000" dirty="0">
                <a:ea typeface="楷体"/>
              </a:rPr>
              <a:t>基础架构、软件资源和数据资源。</a:t>
            </a:r>
            <a:endParaRPr lang="en-US" altLang="zh-CN" sz="20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dirty="0">
                <a:ea typeface="楷体"/>
              </a:rPr>
              <a:t>提供了测试基础设施搭建的方法和技术，包括虚拟机技术、容器技术以及服务虚拟化技术</a:t>
            </a:r>
            <a:endParaRPr lang="en-US" altLang="zh-CN" sz="20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dirty="0">
                <a:ea typeface="楷体"/>
              </a:rPr>
              <a:t>基础设施即代码（</a:t>
            </a:r>
            <a:r>
              <a:rPr lang="en" altLang="zh-CN" sz="2000" dirty="0">
                <a:ea typeface="楷体"/>
              </a:rPr>
              <a:t>IaaC</a:t>
            </a:r>
            <a:r>
              <a:rPr lang="zh-CN" altLang="en" sz="2000" dirty="0">
                <a:ea typeface="楷体"/>
              </a:rPr>
              <a:t>）</a:t>
            </a:r>
            <a:r>
              <a:rPr lang="zh-CN" altLang="en-US" sz="2000" dirty="0">
                <a:ea typeface="楷体"/>
              </a:rPr>
              <a:t>，有利于实现基础架构的自动部署，有四类工具</a:t>
            </a:r>
            <a:r>
              <a:rPr lang="zh-CN" altLang="en-US" sz="1600" dirty="0">
                <a:ea typeface="楷体"/>
              </a:rPr>
              <a:t>（基础架构即代码、配置即代码、容器即代码、管道即代码）</a:t>
            </a:r>
            <a:endParaRPr lang="en-US" altLang="zh-CN" sz="16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dirty="0">
                <a:ea typeface="楷体"/>
              </a:rPr>
              <a:t>详细讲解了如何搭建了一个持续交付流水线。</a:t>
            </a:r>
            <a:endParaRPr lang="en-US" altLang="zh-CN" sz="20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endParaRPr lang="zh-CN" altLang="en-US" sz="2000" dirty="0">
              <a:ea typeface="楷体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7647612" cy="523875"/>
          </a:xfrm>
        </p:spPr>
        <p:txBody>
          <a:bodyPr/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8:</a:t>
            </a:r>
            <a:r>
              <a:rPr lang="zh-CN" altLang="en-US" sz="2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Jenkins+Docker实现Java应用的持续构建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A9A43E-6CE1-EABC-4A35-EC6EDE0DB897}"/>
              </a:ext>
            </a:extLst>
          </p:cNvPr>
          <p:cNvSpPr txBox="1"/>
          <p:nvPr/>
        </p:nvSpPr>
        <p:spPr>
          <a:xfrm>
            <a:off x="386045" y="840491"/>
            <a:ext cx="7939014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38100" algn="just">
              <a:lnSpc>
                <a:spcPct val="150000"/>
              </a:lnSpc>
            </a:pPr>
            <a:r>
              <a:rPr lang="zh-CN" altLang="zh-CN" sz="1800" kern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采用</a:t>
            </a:r>
            <a:r>
              <a:rPr lang="en-US" altLang="zh-CN" sz="1800" kern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Jenkins Pipeline</a:t>
            </a:r>
            <a:r>
              <a:rPr lang="zh-CN" altLang="zh-CN" sz="1800" kern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kern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Docker</a:t>
            </a:r>
            <a:r>
              <a:rPr lang="zh-CN" altLang="zh-CN" sz="1800" kern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搭建一个</a:t>
            </a:r>
            <a:r>
              <a:rPr lang="en-US" altLang="zh-CN" sz="1800" kern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Java</a:t>
            </a:r>
            <a:r>
              <a:rPr lang="zh-CN" altLang="zh-CN" sz="1800" kern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应用的</a:t>
            </a:r>
            <a:r>
              <a:rPr lang="en-US" altLang="zh-CN" sz="1800" kern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Jenkins</a:t>
            </a:r>
            <a:r>
              <a:rPr lang="zh-CN" altLang="zh-CN" sz="1800" kern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流水线，完成一个</a:t>
            </a:r>
            <a:r>
              <a:rPr lang="en-US" altLang="zh-CN" sz="1800" kern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Java</a:t>
            </a:r>
            <a:r>
              <a:rPr lang="zh-CN" altLang="zh-CN" sz="1800" kern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应用从编译、静态代码分析、单元测试、打包的过程。</a:t>
            </a:r>
            <a:endParaRPr lang="zh-CN" altLang="zh-CN" sz="1600" kern="1000" dirty="0">
              <a:effectLst/>
              <a:latin typeface="Times New Roman" panose="02020603050405020304" pitchFamily="18" charset="0"/>
              <a:ea typeface="方正书宋简体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7B2F84-218B-CC69-390D-9A57092015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69" y="1817998"/>
            <a:ext cx="5943194" cy="273390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14682" y="604302"/>
            <a:ext cx="3658214" cy="99417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zh-CN" altLang="en-US" b="1" dirty="0">
              <a:solidFill>
                <a:srgbClr val="435C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457939" y="1598474"/>
            <a:ext cx="2171700" cy="326643"/>
          </a:xfrm>
        </p:spPr>
        <p:txBody>
          <a:bodyPr>
            <a:noAutofit/>
          </a:bodyPr>
          <a:lstStyle/>
          <a:p>
            <a:r>
              <a:rPr lang="zh-CN" altLang="en-US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朱少民 </a:t>
            </a:r>
            <a:r>
              <a:rPr lang="en-US" altLang="zh-CN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同济大学</a:t>
            </a:r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05B9D-4EA1-2E68-7403-519EEBED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9" y="280792"/>
            <a:ext cx="6522146" cy="523875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12.1.2 </a:t>
            </a:r>
            <a:r>
              <a:rPr kumimoji="1"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测试基础设施是测试的基础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225BCB-8767-5038-6D66-7FBD552D70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50" y="1328878"/>
            <a:ext cx="7225531" cy="2630173"/>
          </a:xfrm>
        </p:spPr>
        <p:txBody>
          <a:bodyPr/>
          <a:lstStyle/>
          <a:p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测试基础设施贯穿了软件开发的各个阶段，每个阶段中测试基础设施对测试的影响是不一样的</a:t>
            </a:r>
            <a:endParaRPr lang="en-US" altLang="zh-C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在系统测试和验收测试活动中，测试环境必须最大限度的接近实际环境，因此被称为准生产环境或者类生产环境</a:t>
            </a:r>
            <a:endParaRPr lang="en-US" altLang="zh-CN" sz="1800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在软件测试中使用错误的测试环境，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会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引起一系列问题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73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B3EF6-664B-10AE-8DF5-2BB49BA22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9" y="280792"/>
            <a:ext cx="6120212" cy="523875"/>
          </a:xfrm>
        </p:spPr>
        <p:txBody>
          <a:bodyPr/>
          <a:lstStyle/>
          <a:p>
            <a:r>
              <a:rPr kumimoji="1" lang="en-US" altLang="zh-CN" dirty="0"/>
              <a:t>12.1.3 </a:t>
            </a:r>
            <a:r>
              <a:rPr kumimoji="1" lang="zh-CN" altLang="en-US" dirty="0"/>
              <a:t>测试基础设施影响研发效能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D604DC-6F1B-CA75-A874-025635BB7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039" y="1017379"/>
            <a:ext cx="7979157" cy="3403896"/>
          </a:xfrm>
        </p:spPr>
        <p:txBody>
          <a:bodyPr/>
          <a:lstStyle/>
          <a:p>
            <a:pPr marL="342900" lvl="0" indent="-342900" algn="l">
              <a:buFont typeface="Wingdings" pitchFamily="2" charset="2"/>
              <a:buChar char=""/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提供测试工具和环境支持</a:t>
            </a:r>
            <a:r>
              <a:rPr lang="zh-CN" altLang="en-US" sz="1800" kern="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早期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测试活动，让软件测试能够尽早开始。</a:t>
            </a:r>
            <a:endParaRPr lang="zh-CN" altLang="zh-CN" sz="18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ˎ̥_GB2312"/>
            </a:endParaRPr>
          </a:p>
          <a:p>
            <a:pPr marL="342900" lvl="0" indent="-342900" algn="l">
              <a:buFont typeface="Wingdings" pitchFamily="2" charset="2"/>
              <a:buChar char=""/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提供稳定、可靠的测试环境。</a:t>
            </a:r>
            <a:endParaRPr lang="zh-CN" altLang="zh-CN" sz="18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ˎ̥_GB2312"/>
            </a:endParaRPr>
          </a:p>
          <a:p>
            <a:pPr marL="342900" lvl="0" indent="-342900" algn="l">
              <a:buFont typeface="Wingdings" pitchFamily="2" charset="2"/>
              <a:buChar char=""/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利用虚拟化技术和云平台提高各种软、硬件资源的利用率。</a:t>
            </a:r>
            <a:endParaRPr lang="zh-CN" altLang="zh-CN" sz="18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ˎ̥_GB2312"/>
            </a:endParaRPr>
          </a:p>
          <a:p>
            <a:pPr marL="342900" lvl="0" indent="-342900" algn="l">
              <a:buFont typeface="Wingdings" pitchFamily="2" charset="2"/>
              <a:buChar char=""/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利用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ˎ̥_GB2312"/>
              </a:rPr>
              <a:t>Mock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工具等服务虚拟化技术模拟外部依赖对象和系统，提供完整、可靠的自动化测试环境。</a:t>
            </a:r>
            <a:endParaRPr lang="zh-CN" altLang="zh-CN" sz="18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ˎ̥_GB2312"/>
            </a:endParaRPr>
          </a:p>
          <a:p>
            <a:pPr marL="342900" lvl="0" indent="-342900" algn="l">
              <a:buFont typeface="Wingdings" pitchFamily="2" charset="2"/>
              <a:buChar char=""/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提供并行测试能力，缩短测试执行需要的时间</a:t>
            </a:r>
            <a:endParaRPr lang="en-US" altLang="zh-CN" sz="18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342900" lvl="0" indent="-342900" algn="l">
              <a:buFont typeface="Wingdings" pitchFamily="2" charset="2"/>
              <a:buChar char=""/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……</a:t>
            </a:r>
            <a:endParaRPr lang="zh-CN" altLang="zh-CN" sz="18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ˎ̥_GB2312"/>
            </a:endParaRPr>
          </a:p>
        </p:txBody>
      </p:sp>
    </p:spTree>
    <p:extLst>
      <p:ext uri="{BB962C8B-B14F-4D97-AF65-F5344CB8AC3E}">
        <p14:creationId xmlns:p14="http://schemas.microsoft.com/office/powerpoint/2010/main" val="3348080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AD611-BAF7-E3E1-A4B9-C76EDD4E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8" y="280792"/>
            <a:ext cx="6391517" cy="523875"/>
          </a:xfrm>
        </p:spPr>
        <p:txBody>
          <a:bodyPr/>
          <a:lstStyle/>
          <a:p>
            <a:r>
              <a:rPr kumimoji="1" lang="en-US" altLang="zh-CN" dirty="0"/>
              <a:t>12.1.4 </a:t>
            </a:r>
            <a:r>
              <a:rPr kumimoji="1" lang="zh-CN" altLang="zh-CN" dirty="0"/>
              <a:t>测试基础设施保障运维 </a:t>
            </a:r>
            <a:endParaRPr kumimoji="1" lang="zh-CN" altLang="en-US" dirty="0"/>
          </a:p>
        </p:txBody>
      </p:sp>
      <p:pic>
        <p:nvPicPr>
          <p:cNvPr id="4" name="Drawing 0" descr="图片">
            <a:extLst>
              <a:ext uri="{FF2B5EF4-FFF2-40B4-BE49-F238E27FC236}">
                <a16:creationId xmlns:a16="http://schemas.microsoft.com/office/drawing/2014/main" id="{BF2E7B26-9C5B-944F-23BD-3198B790C5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7390" y="1804829"/>
            <a:ext cx="5426745" cy="27671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AD4C5-7226-2874-158D-29201AD94D5B}"/>
              </a:ext>
            </a:extLst>
          </p:cNvPr>
          <p:cNvSpPr txBox="1"/>
          <p:nvPr/>
        </p:nvSpPr>
        <p:spPr>
          <a:xfrm>
            <a:off x="783771" y="981582"/>
            <a:ext cx="7576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不仅用来支撑研发环境，而且延伸到生产环境，成为支撑产品运维的重要组成部分，从而构成一个贯穿研发和运维的完整的</a:t>
            </a:r>
            <a:r>
              <a:rPr lang="en-GB" altLang="zh-CN" sz="18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DevOps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测试基础设施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825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743578" y="1967901"/>
            <a:ext cx="76568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12.2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测试基础设施的要素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5AB13C4-01D1-28E8-EF18-0E28E53F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520" y="3021854"/>
            <a:ext cx="2069959" cy="161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12.2.1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硬件资源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12.2.2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网络资源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12.2.3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软件资源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12.2.4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数据资源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36073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http://image.cn.made-in-china.com/2f0j01avUTzdLGVHch/%E6%9C%BA%E6%9E%B6%E5%BC%8F%E6%9C%8D%E5%8A%A1%E5%99%A8%E6%9C%BA%E7%AE%B1-2U%EF%BC%88J6602%EF%BC%89.jpg">
            <a:extLst>
              <a:ext uri="{FF2B5EF4-FFF2-40B4-BE49-F238E27FC236}">
                <a16:creationId xmlns:a16="http://schemas.microsoft.com/office/drawing/2014/main" id="{19FB01FC-3AEA-5CD8-BC12-EC24C808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435939">
            <a:off x="2567331" y="1068097"/>
            <a:ext cx="2420930" cy="136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17F2569-7FF6-63E0-6D04-2AA5C73C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20" y="2816086"/>
            <a:ext cx="2894710" cy="18469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6AD611-BAF7-E3E1-A4B9-C76EDD4E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8" y="280792"/>
            <a:ext cx="6391517" cy="523875"/>
          </a:xfrm>
        </p:spPr>
        <p:txBody>
          <a:bodyPr/>
          <a:lstStyle/>
          <a:p>
            <a:r>
              <a:rPr kumimoji="1" lang="en-US" altLang="zh-CN" dirty="0"/>
              <a:t>12.2.1 </a:t>
            </a:r>
            <a:r>
              <a:rPr kumimoji="1" lang="zh-CN" altLang="en-US" dirty="0"/>
              <a:t>硬件资源</a:t>
            </a:r>
          </a:p>
        </p:txBody>
      </p:sp>
      <p:pic>
        <p:nvPicPr>
          <p:cNvPr id="3" name="Picture 6" descr="http://fs01.qiboom.net/userfilespace/2008/05/08/yuanzhichina1095522.jpg">
            <a:extLst>
              <a:ext uri="{FF2B5EF4-FFF2-40B4-BE49-F238E27FC236}">
                <a16:creationId xmlns:a16="http://schemas.microsoft.com/office/drawing/2014/main" id="{EA479116-929C-E536-FD16-8CA7DD313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989" y="1551725"/>
            <a:ext cx="1981396" cy="249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9680F8-4125-9F82-7B9C-9656FFCE24F2}"/>
              </a:ext>
            </a:extLst>
          </p:cNvPr>
          <p:cNvSpPr txBox="1"/>
          <p:nvPr/>
        </p:nvSpPr>
        <p:spPr>
          <a:xfrm rot="20125470">
            <a:off x="3501568" y="2120845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机架式服务器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725018-D1D5-61D8-592C-D47F4A1D2811}"/>
              </a:ext>
            </a:extLst>
          </p:cNvPr>
          <p:cNvSpPr txBox="1"/>
          <p:nvPr/>
        </p:nvSpPr>
        <p:spPr>
          <a:xfrm>
            <a:off x="3343984" y="447839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刀片式服务器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0335E4-1BCF-63B1-8313-F5884BED4CCE}"/>
              </a:ext>
            </a:extLst>
          </p:cNvPr>
          <p:cNvSpPr txBox="1"/>
          <p:nvPr/>
        </p:nvSpPr>
        <p:spPr>
          <a:xfrm>
            <a:off x="741245" y="4049316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传统式服务器</a:t>
            </a:r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A2023C5F-7A5F-B731-FF00-B075A35F4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560" y="1212985"/>
            <a:ext cx="3261260" cy="26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B7A242-0666-A862-18E6-4CF9F9B4A59E}"/>
              </a:ext>
            </a:extLst>
          </p:cNvPr>
          <p:cNvSpPr txBox="1"/>
          <p:nvPr/>
        </p:nvSpPr>
        <p:spPr>
          <a:xfrm>
            <a:off x="6844666" y="3874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云真机</a:t>
            </a:r>
          </a:p>
        </p:txBody>
      </p:sp>
    </p:spTree>
    <p:extLst>
      <p:ext uri="{BB962C8B-B14F-4D97-AF65-F5344CB8AC3E}">
        <p14:creationId xmlns:p14="http://schemas.microsoft.com/office/powerpoint/2010/main" val="36361648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A5NDI2ZWFiMmI1OWE2N2QwMWFkNmFlNWQxNGI5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0800000" scaled="1"/>
          <a:tileRect/>
        </a:gra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4802</TotalTime>
  <Words>2699</Words>
  <Application>Microsoft Macintosh PowerPoint</Application>
  <PresentationFormat>全屏显示(16:9)</PresentationFormat>
  <Paragraphs>219</Paragraphs>
  <Slides>48</Slides>
  <Notes>9</Notes>
  <HiddenSlides>1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7" baseType="lpstr">
      <vt:lpstr>-apple-system</vt:lpstr>
      <vt:lpstr>思源黑体</vt:lpstr>
      <vt:lpstr>思源黑体 Bold</vt:lpstr>
      <vt:lpstr>思源黑体 CN Bold</vt:lpstr>
      <vt:lpstr>思源黑体 CN Medium</vt:lpstr>
      <vt:lpstr>思源黑体 CN Normal</vt:lpstr>
      <vt:lpstr>思源黑体 Medium</vt:lpstr>
      <vt:lpstr>宋体</vt:lpstr>
      <vt:lpstr>微软雅黑</vt:lpstr>
      <vt:lpstr>微软雅黑</vt:lpstr>
      <vt:lpstr>微软雅黑 Light</vt:lpstr>
      <vt:lpstr>PingFang SC</vt:lpstr>
      <vt:lpstr>Arial</vt:lpstr>
      <vt:lpstr>Arial Narrow</vt:lpstr>
      <vt:lpstr>Calibri</vt:lpstr>
      <vt:lpstr>Tahoma</vt:lpstr>
      <vt:lpstr>Times New Roman</vt:lpstr>
      <vt:lpstr>Wingdings</vt:lpstr>
      <vt:lpstr>Office 主题​​</vt:lpstr>
      <vt:lpstr>软件测试方法和技术</vt:lpstr>
      <vt:lpstr>PowerPoint 演示文稿</vt:lpstr>
      <vt:lpstr>PowerPoint 演示文稿</vt:lpstr>
      <vt:lpstr>12.1.1 测试基础设施的定义</vt:lpstr>
      <vt:lpstr>12.1.2 测试基础设施是测试的基础 </vt:lpstr>
      <vt:lpstr>12.1.3 测试基础设施影响研发效能</vt:lpstr>
      <vt:lpstr>12.1.4 测试基础设施保障运维 </vt:lpstr>
      <vt:lpstr>PowerPoint 演示文稿</vt:lpstr>
      <vt:lpstr>12.2.1 硬件资源</vt:lpstr>
      <vt:lpstr>12.2.2 网络资源</vt:lpstr>
      <vt:lpstr>12.2.3 软件资源</vt:lpstr>
      <vt:lpstr>持续集成工具集</vt:lpstr>
      <vt:lpstr>12.2.4 数据资源</vt:lpstr>
      <vt:lpstr>流量回放技术</vt:lpstr>
      <vt:lpstr>PowerPoint 演示文稿</vt:lpstr>
      <vt:lpstr>12.3.1 虚拟机技术</vt:lpstr>
      <vt:lpstr>为什么使用虚拟机？</vt:lpstr>
      <vt:lpstr>虚拟机工作原理</vt:lpstr>
      <vt:lpstr>虚拟机工作原理 – 续</vt:lpstr>
      <vt:lpstr>常见的虚拟机软件</vt:lpstr>
      <vt:lpstr>12.3.2 QEMU-KVM虚拟机解决方案</vt:lpstr>
      <vt:lpstr>12.3.3 容器技术与Docker </vt:lpstr>
      <vt:lpstr>基于Docker构建容器</vt:lpstr>
      <vt:lpstr>容器的优点</vt:lpstr>
      <vt:lpstr>12.3.4 集群管理与Kubernetes</vt:lpstr>
      <vt:lpstr>集群管理与Kubernetes </vt:lpstr>
      <vt:lpstr>集群管理与Kubernetes </vt:lpstr>
      <vt:lpstr>PowerPoint 演示文稿</vt:lpstr>
      <vt:lpstr>12.3.5 服务虚拟化及其工具</vt:lpstr>
      <vt:lpstr>开源服务虚拟化工具Hoverfly</vt:lpstr>
      <vt:lpstr>PowerPoint 演示文稿</vt:lpstr>
      <vt:lpstr>12.4.1 基础设施即代码</vt:lpstr>
      <vt:lpstr>示例</vt:lpstr>
      <vt:lpstr>IaC类工具特征</vt:lpstr>
      <vt:lpstr>IaC 四类工具 </vt:lpstr>
      <vt:lpstr>12.4.2 基础架构的自动部署 </vt:lpstr>
      <vt:lpstr>TestInfra</vt:lpstr>
      <vt:lpstr>TestInfra支持脚本参数化、与UT框架集成</vt:lpstr>
      <vt:lpstr>测试基础设施工具清单</vt:lpstr>
      <vt:lpstr>12.4.3 应用程序容器化及集群部署</vt:lpstr>
      <vt:lpstr>常用的docker命令</vt:lpstr>
      <vt:lpstr>Kubernetes集群环境中部署</vt:lpstr>
      <vt:lpstr>12.4.4 应用程序的自动配置</vt:lpstr>
      <vt:lpstr>12.4.5 CI/CD流水线</vt:lpstr>
      <vt:lpstr>PowerPoint 演示文稿</vt:lpstr>
      <vt:lpstr>本章小结</vt:lpstr>
      <vt:lpstr>实验8: Jenkins+Docker实现Java应用的持续构建</vt:lpstr>
      <vt:lpstr>感 谢 聆 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352</cp:revision>
  <dcterms:created xsi:type="dcterms:W3CDTF">2020-06-18T01:06:00Z</dcterms:created>
  <dcterms:modified xsi:type="dcterms:W3CDTF">2022-12-24T01:16:31Z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426427AD8D144D0396529E473195E768</vt:lpwstr>
  </property>
</Properties>
</file>